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tags/tag123.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8" r:id="rId4"/>
    <p:sldId id="408" r:id="rId5"/>
    <p:sldId id="409" r:id="rId6"/>
    <p:sldId id="410" r:id="rId7"/>
    <p:sldId id="411" r:id="rId8"/>
    <p:sldId id="381" r:id="rId9"/>
    <p:sldId id="373" r:id="rId10"/>
    <p:sldId id="374" r:id="rId11"/>
    <p:sldId id="380" r:id="rId12"/>
    <p:sldId id="382" r:id="rId13"/>
    <p:sldId id="377" r:id="rId14"/>
    <p:sldId id="262" r:id="rId15"/>
    <p:sldId id="263" r:id="rId16"/>
    <p:sldId id="265" r:id="rId17"/>
    <p:sldId id="378" r:id="rId18"/>
    <p:sldId id="379" r:id="rId19"/>
    <p:sldId id="412" r:id="rId20"/>
    <p:sldId id="414" r:id="rId21"/>
    <p:sldId id="413" r:id="rId22"/>
    <p:sldId id="401" r:id="rId23"/>
    <p:sldId id="402" r:id="rId24"/>
    <p:sldId id="372" r:id="rId25"/>
  </p:sldIdLst>
  <p:sldSz cx="12195175" cy="6859588"/>
  <p:notesSz cx="6858000" cy="9144000"/>
  <p:custDataLst>
    <p:tags r:id="rId2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609600" indent="-152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1219200" indent="-304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828800" indent="-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2438400" indent="-609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4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2001" name="骆倩怡_Znauj26B" initials="authorId_382814100" lastIdx="0" clrIdx="0"/>
  <p:cmAuthor id="1" name="Wangzhi gang" initials="Wg" lastIdx="1" clrIdx="0"/>
  <p:cmAuthor id="2" name="作者" initials="A" lastIdx="1" clrIdx="1"/>
  <p:cmAuthor id="3" name="lenovo" initials="l" lastIdx="6" clrIdx="2"/>
  <p:cmAuthor id="4" name="Administrator" initials="A" lastIdx="4" clrIdx="3"/>
  <p:cmAuthor id="5" name="宋洁然" initials="宋" lastIdx="2" clrIdx="1"/>
  <p:cmAuthor id="6" name="ming qiu" initials="m" lastIdx="17" clrIdx="1"/>
  <p:cmAuthor id="7" name="1206988966@qq.com" initials="1" lastIdx="1" clrIdx="2"/>
  <p:cmAuthor id="8" name="姜伟光" initials="姜" lastIdx="1" clrIdx="0"/>
  <p:cmAuthor id="9" name="ADMIN"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14E9E"/>
    <a:srgbClr val="002F7F"/>
    <a:srgbClr val="3333CC"/>
    <a:srgbClr val="2F5597"/>
    <a:srgbClr val="F79646"/>
    <a:srgbClr val="E97909"/>
    <a:srgbClr val="4BACC6"/>
    <a:srgbClr val="FABC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3" autoAdjust="0"/>
    <p:restoredTop sz="89637" autoAdjust="0"/>
  </p:normalViewPr>
  <p:slideViewPr>
    <p:cSldViewPr showGuides="1">
      <p:cViewPr varScale="1">
        <p:scale>
          <a:sx n="57" d="100"/>
          <a:sy n="57" d="100"/>
        </p:scale>
        <p:origin x="-940" y="-72"/>
      </p:cViewPr>
      <p:guideLst>
        <p:guide orient="horz" pos="2143"/>
        <p:guide pos="38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微软雅黑" panose="020B0503020204020204"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微软雅黑" panose="020B0503020204020204" pitchFamily="34" charset="-122"/>
              </a:defRPr>
            </a:lvl1pPr>
          </a:lstStyle>
          <a:p>
            <a:pPr>
              <a:defRPr/>
            </a:pPr>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微软雅黑" panose="020B0503020204020204"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ea typeface="微软雅黑" panose="020B0503020204020204" pitchFamily="34" charset="-122"/>
              </a:defRPr>
            </a:lvl1pPr>
          </a:lstStyle>
          <a:p>
            <a:fld id="{6DC6DC42-F324-4DC9-86F3-FB2205A0AC6B}" type="slidenum">
              <a:rPr lang="zh-CN" altLang="en-US" smtClean="0"/>
              <a:pPr/>
              <a:t>‹#›</a:t>
            </a:fld>
            <a:endParaRPr lang="zh-CN" altLang="en-US" dirty="0"/>
          </a:p>
        </p:txBody>
      </p:sp>
    </p:spTree>
    <p:extLst>
      <p:ext uri="{BB962C8B-B14F-4D97-AF65-F5344CB8AC3E}">
        <p14:creationId xmlns:p14="http://schemas.microsoft.com/office/powerpoint/2010/main" xmlns="" val="500297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1pPr>
    <a:lvl2pPr marL="609600" algn="l"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2pPr>
    <a:lvl3pPr marL="1219200" algn="l"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3pPr>
    <a:lvl4pPr marL="1828800" algn="l"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4pPr>
    <a:lvl5pPr marL="2438400" algn="l"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5pPr>
    <a:lvl6pPr marL="3048635" algn="l" defTabSz="1219200" rtl="0" eaLnBrk="1" latinLnBrk="0" hangingPunct="1">
      <a:defRPr sz="1600" kern="1200">
        <a:solidFill>
          <a:schemeClr val="tx1"/>
        </a:solidFill>
        <a:latin typeface="+mn-lt"/>
        <a:ea typeface="+mn-ea"/>
        <a:cs typeface="+mn-cs"/>
      </a:defRPr>
    </a:lvl6pPr>
    <a:lvl7pPr marL="3658235"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807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9219" name="备注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6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B0EA0AAD-84A0-4539-8510-45ECF15A94D7}" type="slidenum">
              <a:rPr lang="zh-CN" altLang="en-US" sz="1200">
                <a:ea typeface="微软雅黑" panose="020B0503020204020204" pitchFamily="34" charset="-122"/>
              </a:rPr>
              <a:pPr eaLnBrk="1" hangingPunct="1">
                <a:spcBef>
                  <a:spcPct val="0"/>
                </a:spcBef>
                <a:buFontTx/>
                <a:buNone/>
              </a:pPr>
              <a:t>1</a:t>
            </a:fld>
            <a:endParaRPr lang="zh-CN" altLang="en-US" sz="1200" dirty="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ChangeArrowheads="1" noTextEdit="1"/>
          </p:cNvSpPr>
          <p:nvPr>
            <p:ph type="sldImg"/>
          </p:nvPr>
        </p:nvSpPr>
        <p:spPr bwMode="auto">
          <a:noFill/>
          <a:ln>
            <a:solidFill>
              <a:srgbClr val="000000"/>
            </a:solidFill>
            <a:miter lim="800000"/>
            <a:headEnd/>
            <a:tailEnd/>
          </a:ln>
        </p:spPr>
      </p:sp>
      <p:sp>
        <p:nvSpPr>
          <p:cNvPr id="130051" name="备注占位符 2"/>
          <p:cNvSpPr>
            <a:spLocks noGrp="1" noChangeArrowheads="1"/>
          </p:cNvSpPr>
          <p:nvPr>
            <p:ph type="body" idx="1"/>
          </p:nvPr>
        </p:nvSpPr>
        <p:spPr bwMode="auto">
          <a:noFill/>
        </p:spPr>
        <p:txBody>
          <a:bodyPr wrap="square" numCol="1" anchor="t" anchorCtr="0" compatLnSpc="1">
            <a:prstTxWarp prst="textNoShape">
              <a:avLst/>
            </a:prstTxWarp>
          </a:bodyPr>
          <a:lstStyle/>
          <a:p>
            <a:pPr marL="0" lvl="1" defTabSz="914225" eaLnBrk="1" hangingPunct="1">
              <a:spcBef>
                <a:spcPct val="0"/>
              </a:spcBef>
            </a:pPr>
            <a:r>
              <a:rPr lang="en-US" altLang="zh-CN" sz="2400" b="1" dirty="0" smtClean="0">
                <a:solidFill>
                  <a:srgbClr val="3333CC"/>
                </a:solidFill>
                <a:latin typeface="黑体" pitchFamily="49" charset="-122"/>
                <a:sym typeface="宋体" pitchFamily="2" charset="-122"/>
              </a:rPr>
              <a:t>——SAC/TC351</a:t>
            </a:r>
            <a:r>
              <a:rPr lang="zh-CN" altLang="en-US" sz="2400" b="1" dirty="0" smtClean="0">
                <a:solidFill>
                  <a:srgbClr val="3333CC"/>
                </a:solidFill>
                <a:latin typeface="黑体" pitchFamily="49" charset="-122"/>
                <a:sym typeface="宋体" pitchFamily="2" charset="-122"/>
              </a:rPr>
              <a:t>是</a:t>
            </a:r>
            <a:r>
              <a:rPr lang="en-US" altLang="zh-CN" sz="2400" b="1" dirty="0" smtClean="0">
                <a:solidFill>
                  <a:srgbClr val="3333CC"/>
                </a:solidFill>
                <a:latin typeface="黑体" pitchFamily="49" charset="-122"/>
                <a:sym typeface="宋体" pitchFamily="2" charset="-122"/>
              </a:rPr>
              <a:t>ISO/TC223</a:t>
            </a:r>
            <a:r>
              <a:rPr lang="zh-CN" altLang="en-US" sz="2400" b="1" dirty="0" smtClean="0">
                <a:solidFill>
                  <a:srgbClr val="3333CC"/>
                </a:solidFill>
                <a:latin typeface="黑体" pitchFamily="49" charset="-122"/>
                <a:sym typeface="宋体" pitchFamily="2" charset="-122"/>
              </a:rPr>
              <a:t>和</a:t>
            </a:r>
            <a:r>
              <a:rPr lang="en-US" altLang="zh-CN" sz="2400" b="1" dirty="0" smtClean="0">
                <a:solidFill>
                  <a:srgbClr val="3333CC"/>
                </a:solidFill>
                <a:latin typeface="黑体" pitchFamily="49" charset="-122"/>
                <a:sym typeface="宋体" pitchFamily="2" charset="-122"/>
              </a:rPr>
              <a:t>ISO/TMB/SAG-S</a:t>
            </a:r>
            <a:r>
              <a:rPr lang="zh-CN" altLang="en-US" sz="2400" b="1" dirty="0" smtClean="0">
                <a:solidFill>
                  <a:srgbClr val="3333CC"/>
                </a:solidFill>
                <a:latin typeface="黑体" pitchFamily="49" charset="-122"/>
                <a:sym typeface="宋体" pitchFamily="2" charset="-122"/>
              </a:rPr>
              <a:t>中国对口单位</a:t>
            </a:r>
            <a:endParaRPr lang="en-US" altLang="zh-CN" sz="2400" b="1" dirty="0" smtClean="0">
              <a:solidFill>
                <a:srgbClr val="3333CC"/>
              </a:solidFill>
              <a:latin typeface="黑体" pitchFamily="49" charset="-122"/>
              <a:sym typeface="宋体" pitchFamily="2" charset="-122"/>
            </a:endParaRPr>
          </a:p>
          <a:p>
            <a:pPr defTabSz="914225"/>
            <a:endParaRPr lang="zh-CN" altLang="en-US" dirty="0" smtClean="0"/>
          </a:p>
        </p:txBody>
      </p:sp>
      <p:sp>
        <p:nvSpPr>
          <p:cNvPr id="130052" name="灯片编号占位符 3"/>
          <p:cNvSpPr>
            <a:spLocks noGrp="1" noChangeArrowheads="1"/>
          </p:cNvSpPr>
          <p:nvPr>
            <p:ph type="sldNum" sz="quarter" idx="5"/>
          </p:nvPr>
        </p:nvSpPr>
        <p:spPr bwMode="auto">
          <a:noFill/>
          <a:ln>
            <a:miter lim="800000"/>
            <a:headEnd/>
            <a:tailEnd/>
          </a:ln>
        </p:spPr>
        <p:txBody>
          <a:bodyPr/>
          <a:lstStyle/>
          <a:p>
            <a:fld id="{2D38542F-8A1A-43C4-9FC7-6E2A08590BBB}" type="slidenum">
              <a:rPr lang="zh-CN" altLang="en-US"/>
              <a:pPr/>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13209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marL="0" lvl="1" defTabSz="914225" eaLnBrk="1" hangingPunct="1">
              <a:spcBef>
                <a:spcPct val="0"/>
              </a:spcBef>
            </a:pPr>
            <a:r>
              <a:rPr lang="en-US" altLang="zh-CN" sz="2400" b="1" dirty="0" smtClean="0">
                <a:solidFill>
                  <a:srgbClr val="3333CC"/>
                </a:solidFill>
                <a:latin typeface="黑体" pitchFamily="49" charset="-122"/>
                <a:sym typeface="宋体" pitchFamily="2" charset="-122"/>
              </a:rPr>
              <a:t>——SAC/TC351</a:t>
            </a:r>
            <a:r>
              <a:rPr lang="zh-CN" altLang="en-US" sz="2400" b="1" dirty="0" smtClean="0">
                <a:solidFill>
                  <a:srgbClr val="3333CC"/>
                </a:solidFill>
                <a:latin typeface="黑体" pitchFamily="49" charset="-122"/>
                <a:sym typeface="宋体" pitchFamily="2" charset="-122"/>
              </a:rPr>
              <a:t>是</a:t>
            </a:r>
            <a:r>
              <a:rPr lang="en-US" altLang="zh-CN" sz="2400" b="1" dirty="0" smtClean="0">
                <a:solidFill>
                  <a:srgbClr val="3333CC"/>
                </a:solidFill>
                <a:latin typeface="黑体" pitchFamily="49" charset="-122"/>
                <a:sym typeface="宋体" pitchFamily="2" charset="-122"/>
              </a:rPr>
              <a:t>ISO/TC223</a:t>
            </a:r>
            <a:r>
              <a:rPr lang="zh-CN" altLang="en-US" sz="2400" b="1" dirty="0" smtClean="0">
                <a:solidFill>
                  <a:srgbClr val="3333CC"/>
                </a:solidFill>
                <a:latin typeface="黑体" pitchFamily="49" charset="-122"/>
                <a:sym typeface="宋体" pitchFamily="2" charset="-122"/>
              </a:rPr>
              <a:t>和</a:t>
            </a:r>
            <a:r>
              <a:rPr lang="en-US" altLang="zh-CN" sz="2400" b="1" dirty="0" smtClean="0">
                <a:solidFill>
                  <a:srgbClr val="3333CC"/>
                </a:solidFill>
                <a:latin typeface="黑体" pitchFamily="49" charset="-122"/>
                <a:sym typeface="宋体" pitchFamily="2" charset="-122"/>
              </a:rPr>
              <a:t>ISO/TMB/SAG-S</a:t>
            </a:r>
            <a:r>
              <a:rPr lang="zh-CN" altLang="en-US" sz="2400" b="1" dirty="0" smtClean="0">
                <a:solidFill>
                  <a:srgbClr val="3333CC"/>
                </a:solidFill>
                <a:latin typeface="黑体" pitchFamily="49" charset="-122"/>
                <a:sym typeface="宋体" pitchFamily="2" charset="-122"/>
              </a:rPr>
              <a:t>中国对口单位</a:t>
            </a:r>
            <a:endParaRPr lang="en-US" altLang="zh-CN" sz="2400" b="1" dirty="0" smtClean="0">
              <a:solidFill>
                <a:srgbClr val="3333CC"/>
              </a:solidFill>
              <a:latin typeface="黑体" pitchFamily="49" charset="-122"/>
              <a:sym typeface="宋体" pitchFamily="2" charset="-122"/>
            </a:endParaRPr>
          </a:p>
          <a:p>
            <a:pPr defTabSz="914225"/>
            <a:endParaRPr lang="zh-CN" altLang="en-US" dirty="0" smtClean="0"/>
          </a:p>
        </p:txBody>
      </p:sp>
      <p:sp>
        <p:nvSpPr>
          <p:cNvPr id="132100" name="灯片编号占位符 3"/>
          <p:cNvSpPr>
            <a:spLocks noGrp="1" noChangeArrowheads="1"/>
          </p:cNvSpPr>
          <p:nvPr>
            <p:ph type="sldNum" sz="quarter" idx="5"/>
          </p:nvPr>
        </p:nvSpPr>
        <p:spPr bwMode="auto">
          <a:noFill/>
          <a:ln>
            <a:miter lim="800000"/>
            <a:headEnd/>
            <a:tailEnd/>
          </a:ln>
        </p:spPr>
        <p:txBody>
          <a:bodyPr/>
          <a:lstStyle/>
          <a:p>
            <a:fld id="{2A662BA8-78D0-418A-8EFE-0540AD75D4A2}" type="slidenum">
              <a:rPr lang="zh-CN" altLang="en-US"/>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NULL" TargetMode="Externa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23"/>
            <a:ext cx="10365899" cy="1470366"/>
          </a:xfrm>
          <a:prstGeom prst="rect">
            <a:avLst/>
          </a:prstGeom>
        </p:spPr>
        <p:txBody>
          <a:bodyPr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副标题 2"/>
          <p:cNvSpPr>
            <a:spLocks noGrp="1"/>
          </p:cNvSpPr>
          <p:nvPr>
            <p:ph type="subTitle" idx="1"/>
          </p:nvPr>
        </p:nvSpPr>
        <p:spPr>
          <a:xfrm>
            <a:off x="1829276" y="3887100"/>
            <a:ext cx="8536623"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8635" indent="0" algn="ctr">
              <a:buNone/>
              <a:defRPr>
                <a:solidFill>
                  <a:schemeClr val="tx1">
                    <a:tint val="75000"/>
                  </a:schemeClr>
                </a:solidFill>
              </a:defRPr>
            </a:lvl6pPr>
            <a:lvl7pPr marL="3658235" indent="0" algn="ctr">
              <a:buNone/>
              <a:defRPr>
                <a:solidFill>
                  <a:schemeClr val="tx1">
                    <a:tint val="75000"/>
                  </a:schemeClr>
                </a:solidFill>
              </a:defRPr>
            </a:lvl7pPr>
            <a:lvl8pPr marL="4267835" indent="0" algn="ctr">
              <a:buNone/>
              <a:defRPr>
                <a:solidFill>
                  <a:schemeClr val="tx1">
                    <a:tint val="75000"/>
                  </a:schemeClr>
                </a:solidFill>
              </a:defRPr>
            </a:lvl8pPr>
            <a:lvl9pPr marL="487807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161E7D9-5F8A-4C11-93C2-A208E339CE40}"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2D095E-193F-4AAD-8798-1EAE11DCE6E2}"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4"/>
            <a:ext cx="2743914" cy="5852880"/>
          </a:xfrm>
          <a:prstGeom prst="rect">
            <a:avLst/>
          </a:prstGeom>
        </p:spPr>
        <p:txBody>
          <a:bodyPr vert="eaVert"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竖排文字占位符 2"/>
          <p:cNvSpPr>
            <a:spLocks noGrp="1"/>
          </p:cNvSpPr>
          <p:nvPr>
            <p:ph type="body" orient="vert" idx="1"/>
          </p:nvPr>
        </p:nvSpPr>
        <p:spPr>
          <a:xfrm>
            <a:off x="609759" y="274704"/>
            <a:ext cx="8028490"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0B91875-8A35-4A74-A6BD-D5690CEE266D}"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702"/>
            <a:ext cx="10975975" cy="1143265"/>
          </a:xfrm>
          <a:prstGeom prst="rect">
            <a:avLst/>
          </a:prstGeom>
        </p:spPr>
        <p:txBody>
          <a:bodyPr lIns="91458" tIns="45729" rIns="91458" bIns="45729"/>
          <a:lstStyle>
            <a:lvl1pPr>
              <a:defRPr>
                <a:ea typeface="微软雅黑" panose="020B0503020204020204" pitchFamily="34" charset="-122"/>
              </a:defRPr>
            </a:lvl1p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BF8A7A3-FF84-4392-89C8-107A1011C60A}"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F5BD628-F5EF-42AE-BC91-3A9B27F28D85}"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0398502-9C16-426B-9490-EE6741115835}"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8FCB7FB-DB50-435F-A6C7-ADA622AC0226}"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F17E7AB-BD41-4BE1-A3CE-80D2D2A62AF3}"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A24AE5D-55A1-46BD-8D92-96BEA1A72025}"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C4776E0-3C7C-4042-89E7-7FEB0E34C902}"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618C174-6C9B-4E78-A5F9-7E722146A64E}"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0832BEB-76A0-4644-B24E-FEEBB01FA911}"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88F4BD9-0B04-44CE-871A-53493FBFAAB5}"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4B977B4-4BF4-4461-9CF1-398CCF38FA64}" type="slidenum">
              <a:rPr lang="zh-CN" altLang="en-US"/>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D0A8FF6-2D9C-4C23-B822-1B71BFD56F3A}"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0F8F4C6-74D4-42E3-A960-ADF565434CCC}"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702"/>
            <a:ext cx="10975975" cy="1143265"/>
          </a:xfrm>
          <a:prstGeom prst="rect">
            <a:avLst/>
          </a:prstGeom>
        </p:spPr>
        <p:txBody>
          <a:bodyPr lIns="91458" tIns="45729" rIns="91458" bIns="45729"/>
          <a:lstStyle>
            <a:lvl1pPr>
              <a:defRPr>
                <a:ea typeface="微软雅黑" panose="020B0503020204020204" pitchFamily="34" charset="-122"/>
              </a:defRPr>
            </a:lvl1p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E05D56E9-AA2D-4596-A12B-E10F51D87BE1}"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23"/>
            <a:ext cx="10365899" cy="1470366"/>
          </a:xfrm>
          <a:prstGeom prst="rect">
            <a:avLst/>
          </a:prstGeom>
        </p:spPr>
        <p:txBody>
          <a:bodyPr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副标题 2"/>
          <p:cNvSpPr>
            <a:spLocks noGrp="1"/>
          </p:cNvSpPr>
          <p:nvPr>
            <p:ph type="subTitle" idx="1"/>
          </p:nvPr>
        </p:nvSpPr>
        <p:spPr>
          <a:xfrm>
            <a:off x="1829276" y="3887100"/>
            <a:ext cx="8536623" cy="1753006"/>
          </a:xfrm>
          <a:prstGeom prst="rect">
            <a:avLst/>
          </a:prstGeom>
        </p:spPr>
        <p:txBody>
          <a:bodyPr lIns="121944" tIns="60972" rIns="121944" bIns="60972"/>
          <a:lstStyle>
            <a:lvl1pPr marL="0" indent="0" algn="ctr">
              <a:buNone/>
              <a:defRPr>
                <a:solidFill>
                  <a:schemeClr val="tx1">
                    <a:tint val="75000"/>
                  </a:schemeClr>
                </a:solidFill>
                <a:ea typeface="微软雅黑" panose="020B0503020204020204" pitchFamily="34" charset="-122"/>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8635" indent="0" algn="ctr">
              <a:buNone/>
              <a:defRPr>
                <a:solidFill>
                  <a:schemeClr val="tx1">
                    <a:tint val="75000"/>
                  </a:schemeClr>
                </a:solidFill>
              </a:defRPr>
            </a:lvl6pPr>
            <a:lvl7pPr marL="3658235" indent="0" algn="ctr">
              <a:buNone/>
              <a:defRPr>
                <a:solidFill>
                  <a:schemeClr val="tx1">
                    <a:tint val="75000"/>
                  </a:schemeClr>
                </a:solidFill>
              </a:defRPr>
            </a:lvl7pPr>
            <a:lvl8pPr marL="4267835" indent="0" algn="ctr">
              <a:buNone/>
              <a:defRPr>
                <a:solidFill>
                  <a:schemeClr val="tx1">
                    <a:tint val="75000"/>
                  </a:schemeClr>
                </a:solidFill>
              </a:defRPr>
            </a:lvl8pPr>
            <a:lvl9pPr marL="487807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F19F9E2-90A6-4DED-BD15-AA89D0FBF54E}"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558" y="608541"/>
            <a:ext cx="10972057" cy="705763"/>
          </a:xfrm>
        </p:spPr>
        <p:txBody>
          <a:bodyPr vert="horz" lIns="90000" tIns="46800" rIns="90000" bIns="46800" rtlCol="0" anchor="ctr" anchorCtr="0">
            <a:normAutofit/>
          </a:bodyPr>
          <a:lstStyle>
            <a:lvl1pPr>
              <a:defRPr>
                <a:ea typeface="微软雅黑" panose="020B0503020204020204" pitchFamily="34" charset="-122"/>
              </a:defRPr>
            </a:lvl1pPr>
          </a:lstStyle>
          <a:p>
            <a:pPr lvl="0"/>
            <a:r>
              <a:rPr lang="zh-CN" altLang="en-US" dirty="0"/>
              <a:t>单击此处编辑母版标题样式</a:t>
            </a:r>
          </a:p>
        </p:txBody>
      </p:sp>
      <p:sp>
        <p:nvSpPr>
          <p:cNvPr id="3" name="内容占位符 2"/>
          <p:cNvSpPr>
            <a:spLocks noGrp="1"/>
          </p:cNvSpPr>
          <p:nvPr>
            <p:ph idx="1"/>
            <p:custDataLst>
              <p:tags r:id="rId2"/>
            </p:custDataLst>
          </p:nvPr>
        </p:nvSpPr>
        <p:spPr>
          <a:xfrm>
            <a:off x="608558" y="1490745"/>
            <a:ext cx="10972057" cy="4760302"/>
          </a:xfrm>
        </p:spPr>
        <p:txBody>
          <a:bodyPr vert="horz" lIns="90000" tIns="46800" rIns="90000" bIns="46800" rtlCol="0">
            <a:normAutofit/>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2024/8/27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print"/>
          <a:srcRect l="11207" t="6206" r="11207" b="16207"/>
          <a:stretch>
            <a:fillRect/>
          </a:stretch>
        </p:blipFill>
        <p:spPr>
          <a:xfrm>
            <a:off x="0" y="0"/>
            <a:ext cx="12195175" cy="6859270"/>
          </a:xfrm>
          <a:prstGeom prst="rect">
            <a:avLst/>
          </a:prstGeom>
        </p:spPr>
      </p:pic>
      <p:sp>
        <p:nvSpPr>
          <p:cNvPr id="5" name="矩形 4"/>
          <p:cNvSpPr/>
          <p:nvPr userDrawn="1"/>
        </p:nvSpPr>
        <p:spPr>
          <a:xfrm>
            <a:off x="197325" y="183157"/>
            <a:ext cx="11800527" cy="6492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11" name="组合 10"/>
          <p:cNvGrpSpPr/>
          <p:nvPr userDrawn="1"/>
        </p:nvGrpSpPr>
        <p:grpSpPr>
          <a:xfrm>
            <a:off x="393693" y="449088"/>
            <a:ext cx="550586" cy="315553"/>
            <a:chOff x="11643" y="511076"/>
            <a:chExt cx="1460103" cy="836881"/>
          </a:xfrm>
        </p:grpSpPr>
        <p:sp>
          <p:nvSpPr>
            <p:cNvPr id="12" name="任意多边形 26"/>
            <p:cNvSpPr/>
            <p:nvPr/>
          </p:nvSpPr>
          <p:spPr>
            <a:xfrm rot="18900000" flipV="1">
              <a:off x="213754" y="576083"/>
              <a:ext cx="1257992" cy="771874"/>
            </a:xfrm>
            <a:custGeom>
              <a:avLst/>
              <a:gdLst>
                <a:gd name="connsiteX0" fmla="*/ 0 w 1667713"/>
                <a:gd name="connsiteY0" fmla="*/ 456881 h 1023269"/>
                <a:gd name="connsiteX1" fmla="*/ 412332 w 1667713"/>
                <a:gd name="connsiteY1" fmla="*/ 44549 h 1023269"/>
                <a:gd name="connsiteX2" fmla="*/ 412333 w 1667713"/>
                <a:gd name="connsiteY2" fmla="*/ 44549 h 1023269"/>
                <a:gd name="connsiteX3" fmla="*/ 456882 w 1667713"/>
                <a:gd name="connsiteY3" fmla="*/ 0 h 1023269"/>
                <a:gd name="connsiteX4" fmla="*/ 1514743 w 1667713"/>
                <a:gd name="connsiteY4" fmla="*/ 0 h 1023269"/>
                <a:gd name="connsiteX5" fmla="*/ 1667713 w 1667713"/>
                <a:gd name="connsiteY5" fmla="*/ 152970 h 1023269"/>
                <a:gd name="connsiteX6" fmla="*/ 1667713 w 1667713"/>
                <a:gd name="connsiteY6" fmla="*/ 704806 h 1023269"/>
                <a:gd name="connsiteX7" fmla="*/ 1349251 w 1667713"/>
                <a:gd name="connsiteY7" fmla="*/ 1023269 h 1023269"/>
                <a:gd name="connsiteX8" fmla="*/ 1349251 w 1667713"/>
                <a:gd name="connsiteY8" fmla="*/ 318462 h 1023269"/>
                <a:gd name="connsiteX9" fmla="*/ 138420 w 1667713"/>
                <a:gd name="connsiteY9" fmla="*/ 318462 h 1023269"/>
                <a:gd name="connsiteX10" fmla="*/ 1 w 1667713"/>
                <a:gd name="connsiteY10" fmla="*/ 456881 h 10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7713" h="1023269">
                  <a:moveTo>
                    <a:pt x="0" y="456881"/>
                  </a:moveTo>
                  <a:lnTo>
                    <a:pt x="412332" y="44549"/>
                  </a:lnTo>
                  <a:lnTo>
                    <a:pt x="412333" y="44549"/>
                  </a:lnTo>
                  <a:lnTo>
                    <a:pt x="456882" y="0"/>
                  </a:lnTo>
                  <a:lnTo>
                    <a:pt x="1514743" y="0"/>
                  </a:lnTo>
                  <a:cubicBezTo>
                    <a:pt x="1599226" y="1"/>
                    <a:pt x="1667713" y="68487"/>
                    <a:pt x="1667713" y="152970"/>
                  </a:cubicBezTo>
                  <a:lnTo>
                    <a:pt x="1667713" y="704806"/>
                  </a:lnTo>
                  <a:lnTo>
                    <a:pt x="1349251" y="1023269"/>
                  </a:lnTo>
                  <a:lnTo>
                    <a:pt x="1349251" y="318462"/>
                  </a:lnTo>
                  <a:lnTo>
                    <a:pt x="138420" y="318462"/>
                  </a:lnTo>
                  <a:lnTo>
                    <a:pt x="1" y="456881"/>
                  </a:lnTo>
                  <a:close/>
                </a:path>
              </a:pathLst>
            </a:custGeom>
            <a:solidFill>
              <a:srgbClr val="0070C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任意多边形 27"/>
            <p:cNvSpPr/>
            <p:nvPr/>
          </p:nvSpPr>
          <p:spPr>
            <a:xfrm rot="18900000" flipV="1">
              <a:off x="11643" y="511076"/>
              <a:ext cx="926781" cy="721545"/>
            </a:xfrm>
            <a:custGeom>
              <a:avLst/>
              <a:gdLst>
                <a:gd name="connsiteX0" fmla="*/ 303771 w 1228628"/>
                <a:gd name="connsiteY0" fmla="*/ 32819 h 956548"/>
                <a:gd name="connsiteX1" fmla="*/ 303771 w 1228628"/>
                <a:gd name="connsiteY1" fmla="*/ 32820 h 956548"/>
                <a:gd name="connsiteX2" fmla="*/ 336591 w 1228628"/>
                <a:gd name="connsiteY2" fmla="*/ 0 h 956548"/>
                <a:gd name="connsiteX3" fmla="*/ 1115933 w 1228628"/>
                <a:gd name="connsiteY3" fmla="*/ 0 h 956548"/>
                <a:gd name="connsiteX4" fmla="*/ 1228628 w 1228628"/>
                <a:gd name="connsiteY4" fmla="*/ 112695 h 956548"/>
                <a:gd name="connsiteX5" fmla="*/ 1228628 w 1228628"/>
                <a:gd name="connsiteY5" fmla="*/ 721932 h 956548"/>
                <a:gd name="connsiteX6" fmla="*/ 994013 w 1228628"/>
                <a:gd name="connsiteY6" fmla="*/ 956548 h 956548"/>
                <a:gd name="connsiteX7" fmla="*/ 994013 w 1228628"/>
                <a:gd name="connsiteY7" fmla="*/ 234616 h 956548"/>
                <a:gd name="connsiteX8" fmla="*/ 101975 w 1228628"/>
                <a:gd name="connsiteY8" fmla="*/ 234616 h 956548"/>
                <a:gd name="connsiteX9" fmla="*/ 0 w 1228628"/>
                <a:gd name="connsiteY9" fmla="*/ 336591 h 9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28" h="956548">
                  <a:moveTo>
                    <a:pt x="303771" y="32819"/>
                  </a:moveTo>
                  <a:lnTo>
                    <a:pt x="303771" y="32820"/>
                  </a:lnTo>
                  <a:lnTo>
                    <a:pt x="336591" y="0"/>
                  </a:lnTo>
                  <a:lnTo>
                    <a:pt x="1115933" y="0"/>
                  </a:lnTo>
                  <a:cubicBezTo>
                    <a:pt x="1178173" y="0"/>
                    <a:pt x="1228628" y="50456"/>
                    <a:pt x="1228628" y="112695"/>
                  </a:cubicBezTo>
                  <a:lnTo>
                    <a:pt x="1228628" y="721932"/>
                  </a:lnTo>
                  <a:lnTo>
                    <a:pt x="994013" y="956548"/>
                  </a:lnTo>
                  <a:lnTo>
                    <a:pt x="994013" y="234616"/>
                  </a:lnTo>
                  <a:lnTo>
                    <a:pt x="101975" y="234616"/>
                  </a:lnTo>
                  <a:lnTo>
                    <a:pt x="0" y="336591"/>
                  </a:lnTo>
                  <a:close/>
                </a:path>
              </a:pathLst>
            </a:custGeom>
            <a:solidFill>
              <a:srgbClr val="5082C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14" name="图片 13" descr="C:/Users/kingsoft/AppData/Local/Temp/fig2wpp/@png2x_Mask group-804&amp;11256.png"/>
          <p:cNvPicPr>
            <a:picLocks noChangeAspect="1"/>
          </p:cNvPicPr>
          <p:nvPr userDrawn="1">
            <p:custDataLst>
              <p:tags r:id="rId1"/>
            </p:custDataLst>
          </p:nvPr>
        </p:nvPicPr>
        <p:blipFill>
          <a:blip r:embed="rId4" r:link="rId5" cstate="print"/>
          <a:stretch>
            <a:fillRect/>
          </a:stretch>
        </p:blipFill>
        <p:spPr>
          <a:xfrm>
            <a:off x="399731" y="661369"/>
            <a:ext cx="11448221" cy="53417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7922"/>
            <a:ext cx="10365899" cy="1362390"/>
          </a:xfrm>
          <a:prstGeom prst="rect">
            <a:avLst/>
          </a:prstGeom>
        </p:spPr>
        <p:txBody>
          <a:bodyPr lIns="121944" tIns="60972" rIns="121944" bIns="60972" anchor="t"/>
          <a:lstStyle>
            <a:lvl1pPr algn="l">
              <a:defRPr sz="5300" b="1" cap="all">
                <a:ea typeface="微软雅黑" panose="020B0503020204020204" pitchFamily="34" charset="-122"/>
              </a:defRPr>
            </a:lvl1pPr>
          </a:lstStyle>
          <a:p>
            <a:r>
              <a:rPr lang="zh-CN" altLang="en-US" noProof="1"/>
              <a:t>单击此处编辑母版标题样式</a:t>
            </a:r>
          </a:p>
        </p:txBody>
      </p:sp>
      <p:sp>
        <p:nvSpPr>
          <p:cNvPr id="3" name="文本占位符 2"/>
          <p:cNvSpPr>
            <a:spLocks noGrp="1"/>
          </p:cNvSpPr>
          <p:nvPr>
            <p:ph type="body" idx="1"/>
          </p:nvPr>
        </p:nvSpPr>
        <p:spPr>
          <a:xfrm>
            <a:off x="963335" y="2907386"/>
            <a:ext cx="10365899"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9435" indent="0">
              <a:buNone/>
              <a:defRPr sz="1900">
                <a:solidFill>
                  <a:schemeClr val="tx1">
                    <a:tint val="75000"/>
                  </a:schemeClr>
                </a:solidFill>
              </a:defRPr>
            </a:lvl4pPr>
            <a:lvl5pPr marL="2439035" indent="0">
              <a:buNone/>
              <a:defRPr sz="1900">
                <a:solidFill>
                  <a:schemeClr val="tx1">
                    <a:tint val="75000"/>
                  </a:schemeClr>
                </a:solidFill>
              </a:defRPr>
            </a:lvl5pPr>
            <a:lvl6pPr marL="3048635" indent="0">
              <a:buNone/>
              <a:defRPr sz="1900">
                <a:solidFill>
                  <a:schemeClr val="tx1">
                    <a:tint val="75000"/>
                  </a:schemeClr>
                </a:solidFill>
              </a:defRPr>
            </a:lvl6pPr>
            <a:lvl7pPr marL="3658235" indent="0">
              <a:buNone/>
              <a:defRPr sz="1900">
                <a:solidFill>
                  <a:schemeClr val="tx1">
                    <a:tint val="75000"/>
                  </a:schemeClr>
                </a:solidFill>
              </a:defRPr>
            </a:lvl7pPr>
            <a:lvl8pPr marL="4267835" indent="0">
              <a:buNone/>
              <a:defRPr sz="1900">
                <a:solidFill>
                  <a:schemeClr val="tx1">
                    <a:tint val="75000"/>
                  </a:schemeClr>
                </a:solidFill>
              </a:defRPr>
            </a:lvl8pPr>
            <a:lvl9pPr marL="4878070" indent="0">
              <a:buNone/>
              <a:defRPr sz="19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1A92C21-01E4-49A8-AE46-CF59CF5E6B9D}"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sz="half" idx="1"/>
          </p:nvPr>
        </p:nvSpPr>
        <p:spPr>
          <a:xfrm>
            <a:off x="609759" y="1600572"/>
            <a:ext cx="5386202"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9214" y="1600572"/>
            <a:ext cx="5386202"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EFD48E2-C2D1-4F0A-B24D-E7BC96F1702E}"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文本占位符 2"/>
          <p:cNvSpPr>
            <a:spLocks noGrp="1"/>
          </p:cNvSpPr>
          <p:nvPr>
            <p:ph type="body" idx="1"/>
          </p:nvPr>
        </p:nvSpPr>
        <p:spPr>
          <a:xfrm>
            <a:off x="609759" y="1535469"/>
            <a:ext cx="5388320" cy="639911"/>
          </a:xfrm>
        </p:spPr>
        <p:txBody>
          <a:bodyPr anchor="b"/>
          <a:lstStyle>
            <a:lvl1pPr marL="0" indent="0">
              <a:buNone/>
              <a:defRPr sz="3200" b="1"/>
            </a:lvl1pPr>
            <a:lvl2pPr marL="609600" indent="0">
              <a:buNone/>
              <a:defRPr sz="2700" b="1"/>
            </a:lvl2pPr>
            <a:lvl3pPr marL="1219200" indent="0">
              <a:buNone/>
              <a:defRPr sz="2400" b="1"/>
            </a:lvl3pPr>
            <a:lvl4pPr marL="1829435" indent="0">
              <a:buNone/>
              <a:defRPr sz="2100" b="1"/>
            </a:lvl4pPr>
            <a:lvl5pPr marL="2439035" indent="0">
              <a:buNone/>
              <a:defRPr sz="2100" b="1"/>
            </a:lvl5pPr>
            <a:lvl6pPr marL="3048635" indent="0">
              <a:buNone/>
              <a:defRPr sz="2100" b="1"/>
            </a:lvl6pPr>
            <a:lvl7pPr marL="3658235" indent="0">
              <a:buNone/>
              <a:defRPr sz="2100" b="1"/>
            </a:lvl7pPr>
            <a:lvl8pPr marL="4267835" indent="0">
              <a:buNone/>
              <a:defRPr sz="2100" b="1"/>
            </a:lvl8pPr>
            <a:lvl9pPr marL="4878070" indent="0">
              <a:buNone/>
              <a:defRPr sz="2100" b="1"/>
            </a:lvl9pPr>
          </a:lstStyle>
          <a:p>
            <a:pPr lvl="0"/>
            <a:r>
              <a:rPr lang="zh-CN" altLang="en-US" noProof="1"/>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4989" y="1535469"/>
            <a:ext cx="5390437" cy="639911"/>
          </a:xfrm>
        </p:spPr>
        <p:txBody>
          <a:bodyPr anchor="b"/>
          <a:lstStyle>
            <a:lvl1pPr marL="0" indent="0">
              <a:buNone/>
              <a:defRPr sz="3200" b="1"/>
            </a:lvl1pPr>
            <a:lvl2pPr marL="609600" indent="0">
              <a:buNone/>
              <a:defRPr sz="2700" b="1"/>
            </a:lvl2pPr>
            <a:lvl3pPr marL="1219200" indent="0">
              <a:buNone/>
              <a:defRPr sz="2400" b="1"/>
            </a:lvl3pPr>
            <a:lvl4pPr marL="1829435" indent="0">
              <a:buNone/>
              <a:defRPr sz="2100" b="1"/>
            </a:lvl4pPr>
            <a:lvl5pPr marL="2439035" indent="0">
              <a:buNone/>
              <a:defRPr sz="2100" b="1"/>
            </a:lvl5pPr>
            <a:lvl6pPr marL="3048635" indent="0">
              <a:buNone/>
              <a:defRPr sz="2100" b="1"/>
            </a:lvl6pPr>
            <a:lvl7pPr marL="3658235" indent="0">
              <a:buNone/>
              <a:defRPr sz="2100" b="1"/>
            </a:lvl7pPr>
            <a:lvl8pPr marL="4267835" indent="0">
              <a:buNone/>
              <a:defRPr sz="2100" b="1"/>
            </a:lvl8pPr>
            <a:lvl9pPr marL="4878070" indent="0">
              <a:buNone/>
              <a:defRPr sz="2100" b="1"/>
            </a:lvl9pPr>
          </a:lstStyle>
          <a:p>
            <a:pPr lvl="0"/>
            <a:r>
              <a:rPr lang="zh-CN" altLang="en-US" noProof="1"/>
              <a:t>单击此处编辑母版文本样式</a:t>
            </a:r>
          </a:p>
        </p:txBody>
      </p:sp>
      <p:sp>
        <p:nvSpPr>
          <p:cNvPr id="6" name="内容占位符 5"/>
          <p:cNvSpPr>
            <a:spLocks noGrp="1"/>
          </p:cNvSpPr>
          <p:nvPr>
            <p:ph sz="quarter" idx="4"/>
          </p:nvPr>
        </p:nvSpPr>
        <p:spPr>
          <a:xfrm>
            <a:off x="6194989" y="2175378"/>
            <a:ext cx="5390437"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EB764516-265D-48A0-8D41-B3B7C4F87796}"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微软雅黑" panose="020B0503020204020204" pitchFamily="34" charset="-122"/>
              </a:defRPr>
            </a:lvl1p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2023874C-54C9-4AE9-AE7E-E536528DA87E}"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180592D-AD02-47B5-B581-FE0519B223A3}"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9" y="273112"/>
            <a:ext cx="4012129" cy="1162320"/>
          </a:xfrm>
          <a:prstGeom prst="rect">
            <a:avLst/>
          </a:prstGeom>
        </p:spPr>
        <p:txBody>
          <a:bodyPr lIns="121944" tIns="60972" rIns="121944" bIns="60972" anchor="b"/>
          <a:lstStyle>
            <a:lvl1pPr algn="l">
              <a:defRPr sz="2700" b="1">
                <a:ea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767974" y="273118"/>
            <a:ext cx="6817442"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769" y="1435437"/>
            <a:ext cx="4012129" cy="4692149"/>
          </a:xfrm>
        </p:spPr>
        <p:txBody>
          <a:bodyPr/>
          <a:lstStyle>
            <a:lvl1pPr marL="0" indent="0">
              <a:buNone/>
              <a:defRPr sz="1900"/>
            </a:lvl1pPr>
            <a:lvl2pPr marL="609600" indent="0">
              <a:buNone/>
              <a:defRPr sz="1600"/>
            </a:lvl2pPr>
            <a:lvl3pPr marL="1219200" indent="0">
              <a:buNone/>
              <a:defRPr sz="1300"/>
            </a:lvl3pPr>
            <a:lvl4pPr marL="1829435" indent="0">
              <a:buNone/>
              <a:defRPr sz="1200"/>
            </a:lvl4pPr>
            <a:lvl5pPr marL="2439035" indent="0">
              <a:buNone/>
              <a:defRPr sz="1200"/>
            </a:lvl5pPr>
            <a:lvl6pPr marL="3048635" indent="0">
              <a:buNone/>
              <a:defRPr sz="1200"/>
            </a:lvl6pPr>
            <a:lvl7pPr marL="3658235" indent="0">
              <a:buNone/>
              <a:defRPr sz="1200"/>
            </a:lvl7pPr>
            <a:lvl8pPr marL="4267835" indent="0">
              <a:buNone/>
              <a:defRPr sz="1200"/>
            </a:lvl8pPr>
            <a:lvl9pPr marL="4878070" indent="0">
              <a:buNone/>
              <a:defRPr sz="12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209522C7-97E1-4D6A-BC06-C525CEF0E1EC}"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3"/>
            <a:ext cx="7317105" cy="566870"/>
          </a:xfrm>
          <a:prstGeom prst="rect">
            <a:avLst/>
          </a:prstGeom>
        </p:spPr>
        <p:txBody>
          <a:bodyPr lIns="121944" tIns="60972" rIns="121944" bIns="60972" anchor="b"/>
          <a:lstStyle>
            <a:lvl1pPr algn="l">
              <a:defRPr sz="2700" b="1">
                <a:ea typeface="微软雅黑" panose="020B0503020204020204" pitchFamily="34" charset="-122"/>
              </a:defRPr>
            </a:lvl1pPr>
          </a:lstStyle>
          <a:p>
            <a:r>
              <a:rPr lang="zh-CN" altLang="en-US" noProof="1"/>
              <a:t>单击此处编辑母版标题样式</a:t>
            </a:r>
          </a:p>
        </p:txBody>
      </p:sp>
      <p:sp>
        <p:nvSpPr>
          <p:cNvPr id="4" name="文本占位符 3"/>
          <p:cNvSpPr>
            <a:spLocks noGrp="1"/>
          </p:cNvSpPr>
          <p:nvPr>
            <p:ph type="body" sz="half" idx="2"/>
          </p:nvPr>
        </p:nvSpPr>
        <p:spPr>
          <a:xfrm>
            <a:off x="2390340" y="5368585"/>
            <a:ext cx="7317105" cy="805049"/>
          </a:xfrm>
        </p:spPr>
        <p:txBody>
          <a:bodyPr/>
          <a:lstStyle>
            <a:lvl1pPr marL="0" indent="0">
              <a:buNone/>
              <a:defRPr sz="1900"/>
            </a:lvl1pPr>
            <a:lvl2pPr marL="609600" indent="0">
              <a:buNone/>
              <a:defRPr sz="1600"/>
            </a:lvl2pPr>
            <a:lvl3pPr marL="1219200" indent="0">
              <a:buNone/>
              <a:defRPr sz="1300"/>
            </a:lvl3pPr>
            <a:lvl4pPr marL="1829435" indent="0">
              <a:buNone/>
              <a:defRPr sz="1200"/>
            </a:lvl4pPr>
            <a:lvl5pPr marL="2439035" indent="0">
              <a:buNone/>
              <a:defRPr sz="1200"/>
            </a:lvl5pPr>
            <a:lvl6pPr marL="3048635" indent="0">
              <a:buNone/>
              <a:defRPr sz="1200"/>
            </a:lvl6pPr>
            <a:lvl7pPr marL="3658235" indent="0">
              <a:buNone/>
              <a:defRPr sz="1200"/>
            </a:lvl7pPr>
            <a:lvl8pPr marL="4267835" indent="0">
              <a:buNone/>
              <a:defRPr sz="1200"/>
            </a:lvl8pPr>
            <a:lvl9pPr marL="4878070" indent="0">
              <a:buNone/>
              <a:defRPr sz="12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DB2D6AD-D59B-42E3-97A7-45303DCBAC43}" type="slidenum">
              <a:rPr lang="zh-CN" altLang="en-US"/>
              <a:pPr/>
              <a:t>‹#›</a:t>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文本占位符 2"/>
          <p:cNvSpPr>
            <a:spLocks noGrp="1" noChangeArrowheads="1"/>
          </p:cNvSpPr>
          <p:nvPr>
            <p:ph type="body" idx="4294967295"/>
          </p:nvPr>
        </p:nvSpPr>
        <p:spPr bwMode="auto">
          <a:xfrm>
            <a:off x="609600" y="1600200"/>
            <a:ext cx="10975975" cy="452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44" tIns="60972" rIns="121944" bIns="60972"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7938"/>
            <a:ext cx="2846388" cy="366712"/>
          </a:xfrm>
          <a:prstGeom prst="rect">
            <a:avLst/>
          </a:prstGeom>
        </p:spPr>
        <p:txBody>
          <a:bodyPr vert="horz" lIns="121944" tIns="60972" rIns="121944" bIns="60972" rtlCol="0" anchor="ctr"/>
          <a:lstStyle>
            <a:lvl1pPr algn="l" eaLnBrk="1" fontAlgn="auto" hangingPunct="1">
              <a:spcBef>
                <a:spcPts val="0"/>
              </a:spcBef>
              <a:spcAft>
                <a:spcPts val="0"/>
              </a:spcAft>
              <a:buFontTx/>
              <a:buNone/>
              <a:defRPr sz="1600">
                <a:solidFill>
                  <a:schemeClr val="tx1">
                    <a:tint val="75000"/>
                  </a:schemeClr>
                </a:solidFill>
                <a:latin typeface="+mn-lt"/>
                <a:ea typeface="微软雅黑" panose="020B0503020204020204" pitchFamily="34" charset="-122"/>
              </a:defRPr>
            </a:lvl1pPr>
          </a:lstStyle>
          <a:p>
            <a:pPr>
              <a:defRPr/>
            </a:pPr>
            <a:endParaRPr lang="zh-CN" altLang="en-US" dirty="0"/>
          </a:p>
        </p:txBody>
      </p:sp>
      <p:sp>
        <p:nvSpPr>
          <p:cNvPr id="5" name="页脚占位符 4"/>
          <p:cNvSpPr>
            <a:spLocks noGrp="1"/>
          </p:cNvSpPr>
          <p:nvPr>
            <p:ph type="ftr" sz="quarter" idx="3"/>
          </p:nvPr>
        </p:nvSpPr>
        <p:spPr>
          <a:xfrm>
            <a:off x="4167188" y="6357938"/>
            <a:ext cx="3860800" cy="366712"/>
          </a:xfrm>
          <a:prstGeom prst="rect">
            <a:avLst/>
          </a:prstGeom>
        </p:spPr>
        <p:txBody>
          <a:bodyPr vert="horz" lIns="121944" tIns="60972" rIns="121944" bIns="60972" rtlCol="0" anchor="ctr"/>
          <a:lstStyle>
            <a:lvl1pPr algn="ctr" eaLnBrk="1" fontAlgn="auto" hangingPunct="1">
              <a:spcBef>
                <a:spcPts val="0"/>
              </a:spcBef>
              <a:spcAft>
                <a:spcPts val="0"/>
              </a:spcAft>
              <a:buFontTx/>
              <a:buNone/>
              <a:defRPr sz="1600">
                <a:solidFill>
                  <a:schemeClr val="tx1">
                    <a:tint val="75000"/>
                  </a:schemeClr>
                </a:solidFill>
                <a:latin typeface="+mn-lt"/>
                <a:ea typeface="微软雅黑" panose="020B0503020204020204" pitchFamily="34" charset="-122"/>
              </a:defRPr>
            </a:lvl1pPr>
          </a:lstStyle>
          <a:p>
            <a:pPr>
              <a:defRPr/>
            </a:pPr>
            <a:endParaRPr lang="zh-CN" altLang="en-US" dirty="0"/>
          </a:p>
        </p:txBody>
      </p:sp>
      <p:sp>
        <p:nvSpPr>
          <p:cNvPr id="6" name="灯片编号占位符 5"/>
          <p:cNvSpPr>
            <a:spLocks noGrp="1"/>
          </p:cNvSpPr>
          <p:nvPr>
            <p:ph type="sldNum" sz="quarter" idx="4"/>
          </p:nvPr>
        </p:nvSpPr>
        <p:spPr>
          <a:xfrm>
            <a:off x="8739188" y="6357938"/>
            <a:ext cx="2846387" cy="366712"/>
          </a:xfrm>
          <a:prstGeom prst="rect">
            <a:avLst/>
          </a:prstGeom>
        </p:spPr>
        <p:txBody>
          <a:bodyPr vert="horz" wrap="square" lIns="121944" tIns="60972" rIns="121944" bIns="60972" numCol="1" anchor="ctr" anchorCtr="0" compatLnSpc="1"/>
          <a:lstStyle>
            <a:lvl1pPr algn="r">
              <a:defRPr sz="1600">
                <a:solidFill>
                  <a:srgbClr val="898989"/>
                </a:solidFill>
                <a:latin typeface="Calibri" panose="020F0502020204030204" pitchFamily="34" charset="0"/>
                <a:ea typeface="微软雅黑" panose="020B0503020204020204" pitchFamily="34" charset="-122"/>
              </a:defRPr>
            </a:lvl1pPr>
          </a:lstStyle>
          <a:p>
            <a:fld id="{390A9A73-AC09-47A3-8F78-60447503BF84}" type="slidenum">
              <a:rPr lang="zh-CN" altLang="en-US" smtClean="0"/>
              <a:p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9435"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9035"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34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6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8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8635" algn="l" defTabSz="1219200" rtl="0" eaLnBrk="1" latinLnBrk="0" hangingPunct="1">
        <a:defRPr sz="2400" kern="1200">
          <a:solidFill>
            <a:schemeClr val="tx1"/>
          </a:solidFill>
          <a:latin typeface="+mn-lt"/>
          <a:ea typeface="+mn-ea"/>
          <a:cs typeface="+mn-cs"/>
        </a:defRPr>
      </a:lvl6pPr>
      <a:lvl7pPr marL="3658235" algn="l" defTabSz="1219200" rtl="0" eaLnBrk="1" latinLnBrk="0" hangingPunct="1">
        <a:defRPr sz="2400" kern="1200">
          <a:solidFill>
            <a:schemeClr val="tx1"/>
          </a:solidFill>
          <a:latin typeface="+mn-lt"/>
          <a:ea typeface="+mn-ea"/>
          <a:cs typeface="+mn-cs"/>
        </a:defRPr>
      </a:lvl7pPr>
      <a:lvl8pPr marL="4267835" algn="l" defTabSz="1219200" rtl="0" eaLnBrk="1" latinLnBrk="0" hangingPunct="1">
        <a:defRPr sz="2400" kern="1200">
          <a:solidFill>
            <a:schemeClr val="tx1"/>
          </a:solidFill>
          <a:latin typeface="+mn-lt"/>
          <a:ea typeface="+mn-ea"/>
          <a:cs typeface="+mn-cs"/>
        </a:defRPr>
      </a:lvl8pPr>
      <a:lvl9pPr marL="487807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rrowheads="1"/>
          </p:cNvPicPr>
          <p:nvPr/>
        </p:nvPicPr>
        <p:blipFill>
          <a:blip r:embed="rId17" cstate="print">
            <a:extLst>
              <a:ext uri="{28A0092B-C50C-407E-A947-70E740481C1C}">
                <a14:useLocalDpi xmlns:a14="http://schemas.microsoft.com/office/drawing/2010/main" xmlns="" val="0"/>
              </a:ext>
            </a:extLst>
          </a:blip>
          <a:srcRect r="1897"/>
          <a:stretch>
            <a:fillRect/>
          </a:stretch>
        </p:blipFill>
        <p:spPr bwMode="auto">
          <a:xfrm>
            <a:off x="0" y="-26988"/>
            <a:ext cx="12195175" cy="796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日期占位符 3"/>
          <p:cNvSpPr>
            <a:spLocks noGrp="1"/>
          </p:cNvSpPr>
          <p:nvPr>
            <p:ph type="dt" sz="half" idx="2"/>
          </p:nvPr>
        </p:nvSpPr>
        <p:spPr>
          <a:xfrm>
            <a:off x="609600" y="6357938"/>
            <a:ext cx="2846388" cy="366712"/>
          </a:xfrm>
          <a:prstGeom prst="rect">
            <a:avLst/>
          </a:prstGeom>
        </p:spPr>
        <p:txBody>
          <a:bodyPr vert="horz" lIns="121944" tIns="60972" rIns="121944" bIns="60972" rtlCol="0" anchor="ctr"/>
          <a:lstStyle>
            <a:lvl1pPr algn="l">
              <a:buFont typeface="Arial" panose="020B0604020202020204" pitchFamily="34" charset="0"/>
              <a:buNone/>
              <a:defRPr sz="160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dirty="0"/>
          </a:p>
        </p:txBody>
      </p:sp>
      <p:sp>
        <p:nvSpPr>
          <p:cNvPr id="5" name="页脚占位符 4"/>
          <p:cNvSpPr>
            <a:spLocks noGrp="1"/>
          </p:cNvSpPr>
          <p:nvPr>
            <p:ph type="ftr" sz="quarter" idx="3"/>
          </p:nvPr>
        </p:nvSpPr>
        <p:spPr>
          <a:xfrm>
            <a:off x="4167188" y="6357938"/>
            <a:ext cx="3860800" cy="366712"/>
          </a:xfrm>
          <a:prstGeom prst="rect">
            <a:avLst/>
          </a:prstGeom>
        </p:spPr>
        <p:txBody>
          <a:bodyPr vert="horz" lIns="121944" tIns="60972" rIns="121944" bIns="60972" rtlCol="0" anchor="ctr"/>
          <a:lstStyle>
            <a:lvl1pPr algn="ctr">
              <a:buFont typeface="Arial" panose="020B0604020202020204" pitchFamily="34" charset="0"/>
              <a:buNone/>
              <a:defRPr sz="160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dirty="0"/>
          </a:p>
        </p:txBody>
      </p:sp>
      <p:sp>
        <p:nvSpPr>
          <p:cNvPr id="6" name="灯片编号占位符 5"/>
          <p:cNvSpPr>
            <a:spLocks noGrp="1"/>
          </p:cNvSpPr>
          <p:nvPr>
            <p:ph type="sldNum" sz="quarter" idx="4"/>
          </p:nvPr>
        </p:nvSpPr>
        <p:spPr>
          <a:xfrm>
            <a:off x="8739188" y="6357938"/>
            <a:ext cx="2846387" cy="366712"/>
          </a:xfrm>
          <a:prstGeom prst="rect">
            <a:avLst/>
          </a:prstGeom>
        </p:spPr>
        <p:txBody>
          <a:bodyPr vert="horz" wrap="square" lIns="121944" tIns="60972" rIns="121944" bIns="60972" numCol="1" anchor="ctr" anchorCtr="0" compatLnSpc="1"/>
          <a:lstStyle>
            <a:lvl1pPr algn="r">
              <a:defRPr sz="1600">
                <a:solidFill>
                  <a:srgbClr val="898989"/>
                </a:solidFill>
                <a:ea typeface="微软雅黑" panose="020B0503020204020204" pitchFamily="34" charset="-122"/>
              </a:defRPr>
            </a:lvl1pPr>
          </a:lstStyle>
          <a:p>
            <a:fld id="{2CC67640-47A1-41FD-9408-57B5EC3D5AB6}" type="slidenum">
              <a:rPr lang="zh-CN" altLang="en-US" smtClean="0"/>
              <a:pPr/>
              <a:t>‹#›</a:t>
            </a:fld>
            <a:endParaRPr lang="zh-CN" altLang="en-US" dirty="0"/>
          </a:p>
        </p:txBody>
      </p:sp>
      <p:pic>
        <p:nvPicPr>
          <p:cNvPr id="2054" name="Picture 2"/>
          <p:cNvPicPr>
            <a:picLocks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0" y="646113"/>
            <a:ext cx="121951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3"/>
          <p:cNvPicPr>
            <a:picLocks noChangeAspect="1" noChangeArrowheads="1"/>
          </p:cNvPicPr>
          <p:nvPr/>
        </p:nvPicPr>
        <p:blipFill>
          <a:blip r:embed="rId19" cstate="print">
            <a:extLst>
              <a:ext uri="{28A0092B-C50C-407E-A947-70E740481C1C}">
                <a14:useLocalDpi xmlns:a14="http://schemas.microsoft.com/office/drawing/2010/main" xmlns="" val="0"/>
              </a:ext>
            </a:extLst>
          </a:blip>
          <a:srcRect t="10492" r="69746"/>
          <a:stretch>
            <a:fillRect/>
          </a:stretch>
        </p:blipFill>
        <p:spPr bwMode="auto">
          <a:xfrm>
            <a:off x="11091863" y="0"/>
            <a:ext cx="10461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943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903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3534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6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8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8635" algn="l" defTabSz="1219200" rtl="0" eaLnBrk="1" latinLnBrk="0" hangingPunct="1">
        <a:defRPr sz="2400" kern="1200">
          <a:solidFill>
            <a:schemeClr val="tx1"/>
          </a:solidFill>
          <a:latin typeface="+mn-lt"/>
          <a:ea typeface="+mn-ea"/>
          <a:cs typeface="+mn-cs"/>
        </a:defRPr>
      </a:lvl6pPr>
      <a:lvl7pPr marL="3658235" algn="l" defTabSz="1219200" rtl="0" eaLnBrk="1" latinLnBrk="0" hangingPunct="1">
        <a:defRPr sz="2400" kern="1200">
          <a:solidFill>
            <a:schemeClr val="tx1"/>
          </a:solidFill>
          <a:latin typeface="+mn-lt"/>
          <a:ea typeface="+mn-ea"/>
          <a:cs typeface="+mn-cs"/>
        </a:defRPr>
      </a:lvl7pPr>
      <a:lvl8pPr marL="4267835" algn="l" defTabSz="1219200" rtl="0" eaLnBrk="1" latinLnBrk="0" hangingPunct="1">
        <a:defRPr sz="2400" kern="1200">
          <a:solidFill>
            <a:schemeClr val="tx1"/>
          </a:solidFill>
          <a:latin typeface="+mn-lt"/>
          <a:ea typeface="+mn-ea"/>
          <a:cs typeface="+mn-cs"/>
        </a:defRPr>
      </a:lvl8pPr>
      <a:lvl9pPr marL="487807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slideLayout" Target="../slideLayouts/slideLayout26.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0.xml"/><Relationship Id="rId7" Type="http://schemas.microsoft.com/office/2007/relationships/hdphoto" Target="../media/hdphoto1.wdp"/><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tags" Target="../tags/tag71.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3" Type="http://schemas.openxmlformats.org/officeDocument/2006/relationships/tags" Target="../tags/tag75.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image" Target="../media/image10.png"/><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image" Target="../media/image9.png"/><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 Type="http://schemas.openxmlformats.org/officeDocument/2006/relationships/tags" Target="../tags/tag96.xml"/><Relationship Id="rId21" Type="http://schemas.openxmlformats.org/officeDocument/2006/relationships/tags" Target="../tags/tag114.xml"/><Relationship Id="rId34" Type="http://schemas.openxmlformats.org/officeDocument/2006/relationships/tags" Target="../tags/tag127.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image" Target="../media/image10.png"/><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29" Type="http://schemas.openxmlformats.org/officeDocument/2006/relationships/tags" Target="../tags/tag122.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image" Target="../media/image9.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slideLayout" Target="../slideLayouts/slideLayout26.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9.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notesSlide" Target="../notesSlides/notesSlid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6.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0.png"/><Relationship Id="rId5" Type="http://schemas.openxmlformats.org/officeDocument/2006/relationships/tags" Target="../tags/tag24.xml"/><Relationship Id="rId10" Type="http://schemas.openxmlformats.org/officeDocument/2006/relationships/image" Target="../media/image9.png"/><Relationship Id="rId4" Type="http://schemas.openxmlformats.org/officeDocument/2006/relationships/tags" Target="../tags/tag23.xml"/><Relationship Id="rId9"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image" Target="../media/image10.png"/><Relationship Id="rId3" Type="http://schemas.openxmlformats.org/officeDocument/2006/relationships/tags" Target="../tags/tag29.xml"/><Relationship Id="rId21" Type="http://schemas.openxmlformats.org/officeDocument/2006/relationships/tags" Target="../tags/tag47.xml"/><Relationship Id="rId34" Type="http://schemas.openxmlformats.org/officeDocument/2006/relationships/tags" Target="../tags/tag60.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image" Target="../media/image9.pn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notesSlide" Target="../notesSlides/notesSlide4.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slideLayout" Target="../slideLayouts/slideLayout26.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57533" y="2452373"/>
            <a:ext cx="10956678" cy="1661497"/>
          </a:xfrm>
          <a:ln>
            <a:miter lim="800000"/>
          </a:ln>
        </p:spPr>
        <p:txBody>
          <a:bodyPr rtlCol="0">
            <a:noAutofit/>
          </a:bodyPr>
          <a:lstStyle/>
          <a:p>
            <a:pPr eaLnBrk="1" fontAlgn="auto" hangingPunct="1">
              <a:lnSpc>
                <a:spcPct val="125000"/>
              </a:lnSpc>
              <a:spcAft>
                <a:spcPts val="0"/>
              </a:spcAft>
              <a:defRPr/>
            </a:pPr>
            <a:r>
              <a:rPr lang="en-US" altLang="zh-CN" sz="40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40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关于实施公共安全标准化筑底工程的指导意见</a:t>
            </a:r>
            <a:r>
              <a:rPr lang="en-US" altLang="zh-CN" sz="4000" b="1" dirty="0"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4000" b="1" dirty="0"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rPr>
              <a:t/>
            </a:r>
            <a:br>
              <a:rPr lang="en-US" altLang="zh-CN" sz="4000" b="1" dirty="0"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rPr>
            </a:br>
            <a:r>
              <a:rPr lang="zh-CN" altLang="en-US" sz="4000" b="1" dirty="0"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rPr>
              <a:t>理解与体会</a:t>
            </a:r>
            <a:endParaRPr lang="zh-CN" altLang="en-US" sz="48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00" name="矩形 10"/>
          <p:cNvSpPr>
            <a:spLocks noChangeArrowheads="1"/>
          </p:cNvSpPr>
          <p:nvPr/>
        </p:nvSpPr>
        <p:spPr bwMode="auto">
          <a:xfrm>
            <a:off x="431800" y="5988050"/>
            <a:ext cx="3697288" cy="611188"/>
          </a:xfrm>
          <a:prstGeom prst="rect">
            <a:avLst/>
          </a:prstGeom>
          <a:solidFill>
            <a:srgbClr val="014E9E"/>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121944" tIns="60972" rIns="121944" bIns="60972" anchor="ctr"/>
          <a:lstStyle>
            <a:lvl1pPr marL="215900" indent="-215900" defTabSz="755650" eaLnBrk="0" hangingPunct="0">
              <a:spcBef>
                <a:spcPct val="20000"/>
              </a:spcBef>
              <a:buChar char="•"/>
              <a:defRPr sz="4300">
                <a:solidFill>
                  <a:schemeClr val="tx1"/>
                </a:solidFill>
                <a:latin typeface="Calibri" panose="020F0502020204030204" pitchFamily="34" charset="0"/>
                <a:ea typeface="宋体" panose="02010600030101010101" pitchFamily="2" charset="-122"/>
              </a:defRPr>
            </a:lvl1pPr>
            <a:lvl2pPr marL="742950" indent="-285750" defTabSz="755650" eaLnBrk="0" hangingPunct="0">
              <a:spcBef>
                <a:spcPct val="20000"/>
              </a:spcBef>
              <a:buChar char="–"/>
              <a:defRPr sz="3700">
                <a:solidFill>
                  <a:schemeClr val="tx1"/>
                </a:solidFill>
                <a:latin typeface="Calibri" panose="020F0502020204030204" pitchFamily="34" charset="0"/>
                <a:ea typeface="宋体" panose="02010600030101010101" pitchFamily="2" charset="-122"/>
              </a:defRPr>
            </a:lvl2pPr>
            <a:lvl3pPr marL="1143000" indent="-228600" defTabSz="75565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3pPr>
            <a:lvl4pPr marL="1600200" indent="-228600" defTabSz="75565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4pPr>
            <a:lvl5pPr marL="2057400" indent="-228600" defTabSz="75565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5pPr>
            <a:lvl6pPr marL="25146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6pPr>
            <a:lvl7pPr marL="29718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7pPr>
            <a:lvl8pPr marL="34290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8pPr>
            <a:lvl9pPr marL="38862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9pPr>
          </a:lstStyle>
          <a:p>
            <a:pPr eaLnBrk="1" hangingPunct="1">
              <a:spcBef>
                <a:spcPct val="0"/>
              </a:spcBef>
              <a:spcAft>
                <a:spcPts val="800"/>
              </a:spcAft>
              <a:buClr>
                <a:srgbClr val="FF6600"/>
              </a:buClr>
              <a:buFont typeface="Arial" panose="020B0604020202020204" pitchFamily="34" charset="0"/>
              <a:buNone/>
            </a:pPr>
            <a:endParaRPr lang="zh-CN" altLang="en-US" sz="2100">
              <a:solidFill>
                <a:srgbClr val="FF0000"/>
              </a:solidFill>
              <a:latin typeface="华文中宋" panose="02010600040101010101" pitchFamily="2" charset="-122"/>
              <a:ea typeface="华文中宋" panose="02010600040101010101" pitchFamily="2" charset="-122"/>
            </a:endParaRPr>
          </a:p>
        </p:txBody>
      </p:sp>
      <p:pic>
        <p:nvPicPr>
          <p:cNvPr id="4101" name="图片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93138" y="325438"/>
            <a:ext cx="34305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灯片编号占位符 2"/>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4300">
                <a:solidFill>
                  <a:schemeClr val="tx1"/>
                </a:solidFill>
                <a:latin typeface="Calibri" panose="020F0502020204030204" pitchFamily="34" charset="0"/>
                <a:ea typeface="宋体" panose="02010600030101010101" pitchFamily="2" charset="-122"/>
              </a:defRPr>
            </a:lvl1pPr>
            <a:lvl2pPr marL="990600" indent="-381000" eaLnBrk="0" hangingPunct="0">
              <a:spcBef>
                <a:spcPct val="20000"/>
              </a:spcBef>
              <a:buChar char="–"/>
              <a:defRPr sz="3700">
                <a:solidFill>
                  <a:schemeClr val="tx1"/>
                </a:solidFill>
                <a:latin typeface="Calibri" panose="020F0502020204030204" pitchFamily="34" charset="0"/>
                <a:ea typeface="宋体" panose="02010600030101010101" pitchFamily="2" charset="-122"/>
              </a:defRPr>
            </a:lvl2pPr>
            <a:lvl3pPr marL="152400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3pPr>
            <a:lvl4pPr marL="2133600" indent="-30480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4pPr>
            <a:lvl5pPr marL="2743200" indent="-30480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5pPr>
            <a:lvl6pPr marL="32004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6pPr>
            <a:lvl7pPr marL="36576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7pPr>
            <a:lvl8pPr marL="41148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8pPr>
            <a:lvl9pPr marL="45720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fld id="{334B46AA-CAD5-4550-96E6-CDA35E1AF597}" type="slidenum">
              <a:rPr lang="zh-CN" altLang="en-US" sz="1600">
                <a:solidFill>
                  <a:srgbClr val="898989"/>
                </a:solidFill>
                <a:ea typeface="微软雅黑" panose="020B0503020204020204" pitchFamily="34" charset="-122"/>
              </a:rPr>
              <a:pPr eaLnBrk="1" hangingPunct="1">
                <a:spcBef>
                  <a:spcPct val="0"/>
                </a:spcBef>
                <a:buFont typeface="Arial" panose="020B0604020202020204" pitchFamily="34" charset="0"/>
                <a:buNone/>
              </a:pPr>
              <a:t>1</a:t>
            </a:fld>
            <a:endParaRPr lang="zh-CN" altLang="en-US" sz="1600" dirty="0">
              <a:solidFill>
                <a:srgbClr val="898989"/>
              </a:solidFill>
              <a:ea typeface="微软雅黑" panose="020B0503020204020204" pitchFamily="34" charset="-122"/>
            </a:endParaRPr>
          </a:p>
        </p:txBody>
      </p:sp>
      <p:sp>
        <p:nvSpPr>
          <p:cNvPr id="9" name="副标题 2"/>
          <p:cNvSpPr txBox="1">
            <a:spLocks noChangeArrowheads="1"/>
          </p:cNvSpPr>
          <p:nvPr/>
        </p:nvSpPr>
        <p:spPr bwMode="auto">
          <a:xfrm>
            <a:off x="949015" y="4653930"/>
            <a:ext cx="10333148"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44" tIns="60972" rIns="121944" bIns="60972" numCol="1" anchor="t" anchorCtr="0" compatLnSpc="1"/>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中国标准化研究院公共安全所 副所长</a:t>
            </a:r>
            <a:endParaRPr kumimoji="0" lang="en-US" altLang="zh-CN"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全国公共安全基础标准化技术委员会（</a:t>
            </a:r>
            <a:r>
              <a:rPr kumimoji="0" lang="en-US" altLang="zh-CN"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SAC/TC 351</a:t>
            </a:r>
            <a:r>
              <a:rPr kumimoji="0" lang="zh-CN" altLang="en-US"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 秘书长</a:t>
            </a:r>
            <a:endParaRPr kumimoji="0" lang="en-US" altLang="zh-CN"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全国应急管理与减灾救灾标准化技术委员会（</a:t>
            </a:r>
            <a:r>
              <a:rPr kumimoji="0" lang="en-US" altLang="zh-CN"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SAC/TC 307) </a:t>
            </a:r>
            <a:r>
              <a:rPr kumimoji="0" lang="zh-CN" altLang="en-US"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副秘书长</a:t>
            </a:r>
            <a:endParaRPr kumimoji="0" lang="en-US" altLang="zh-CN"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smtClean="0">
                <a:ln>
                  <a:noFill/>
                </a:ln>
                <a:solidFill>
                  <a:schemeClr val="bg1"/>
                </a:solidFill>
                <a:effectLst/>
                <a:uLnTx/>
                <a:uFillTx/>
                <a:latin typeface="黑体" pitchFamily="49" charset="-122"/>
                <a:ea typeface="微软雅黑" panose="020B0503020204020204" pitchFamily="34" charset="-122"/>
                <a:cs typeface="+mn-cs"/>
              </a:rPr>
              <a:t>秦挺鑫 </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出台背景</a:t>
            </a:r>
          </a:p>
        </p:txBody>
      </p:sp>
      <p:grpSp>
        <p:nvGrpSpPr>
          <p:cNvPr id="3" name="组合 23"/>
          <p:cNvGrpSpPr/>
          <p:nvPr/>
        </p:nvGrpSpPr>
        <p:grpSpPr bwMode="auto">
          <a:xfrm>
            <a:off x="477838" y="228600"/>
            <a:ext cx="530225" cy="477838"/>
            <a:chOff x="588631" y="232706"/>
            <a:chExt cx="396000" cy="358824"/>
          </a:xfrm>
        </p:grpSpPr>
        <p:pic>
          <p:nvPicPr>
            <p:cNvPr id="4"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3"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7" name="文本框 6"/>
          <p:cNvSpPr txBox="1"/>
          <p:nvPr/>
        </p:nvSpPr>
        <p:spPr>
          <a:xfrm>
            <a:off x="1304671" y="2025638"/>
            <a:ext cx="9757084" cy="4205126"/>
          </a:xfrm>
          <a:prstGeom prst="rect">
            <a:avLst/>
          </a:prstGeom>
          <a:noFill/>
        </p:spPr>
        <p:txBody>
          <a:bodyPr wrap="square">
            <a:spAutoFit/>
          </a:bodyPr>
          <a:lstStyle/>
          <a:p>
            <a:pPr indent="457200" algn="just">
              <a:lnSpc>
                <a:spcPct val="125000"/>
              </a:lnSpc>
            </a:pPr>
            <a:r>
              <a:rPr lang="zh-CN" altLang="en-US" sz="2400" dirty="0">
                <a:latin typeface="微软雅黑" panose="020B0503020204020204" pitchFamily="34" charset="-122"/>
                <a:ea typeface="微软雅黑" panose="020B0503020204020204" pitchFamily="34" charset="-122"/>
              </a:rPr>
              <a:t>  近年来，我国公共安全形势总体平稳向好，但面临的风险隐患仍不容忽视，自然灾害、事故灾难、突发公共安全事件等</a:t>
            </a:r>
            <a:r>
              <a:rPr lang="zh-CN" altLang="en-US" sz="2400" dirty="0">
                <a:solidFill>
                  <a:srgbClr val="FF0000"/>
                </a:solidFill>
                <a:latin typeface="微软雅黑" panose="020B0503020204020204" pitchFamily="34" charset="-122"/>
                <a:ea typeface="微软雅黑" panose="020B0503020204020204" pitchFamily="34" charset="-122"/>
              </a:rPr>
              <a:t>传统领域安全风险日益增加</a:t>
            </a:r>
            <a:r>
              <a:rPr lang="zh-CN" altLang="en-US" sz="2400" dirty="0">
                <a:latin typeface="微软雅黑" panose="020B0503020204020204" pitchFamily="34" charset="-122"/>
                <a:ea typeface="微软雅黑" panose="020B0503020204020204" pitchFamily="34" charset="-122"/>
              </a:rPr>
              <a:t>，新技术、新应用、新业态、新模式带来的</a:t>
            </a:r>
            <a:r>
              <a:rPr lang="zh-CN" altLang="en-US" sz="2400" dirty="0">
                <a:solidFill>
                  <a:srgbClr val="FF0000"/>
                </a:solidFill>
                <a:latin typeface="微软雅黑" panose="020B0503020204020204" pitchFamily="34" charset="-122"/>
                <a:ea typeface="微软雅黑" panose="020B0503020204020204" pitchFamily="34" charset="-122"/>
              </a:rPr>
              <a:t>新兴安全风险挑战更加严峻</a:t>
            </a:r>
            <a:r>
              <a:rPr lang="zh-CN" altLang="en-US" sz="2400" dirty="0">
                <a:latin typeface="微软雅黑" panose="020B0503020204020204" pitchFamily="34" charset="-122"/>
                <a:ea typeface="微软雅黑" panose="020B0503020204020204" pitchFamily="34" charset="-122"/>
              </a:rPr>
              <a:t>，防控重特大突发事件难度加大，必须要坚持预防为主，有力防范、应对、化解公共安全风险挑战，以高水平安全保障高质量发展。</a:t>
            </a:r>
            <a:endParaRPr lang="en-US" altLang="zh-CN" sz="2400" dirty="0">
              <a:latin typeface="微软雅黑" panose="020B0503020204020204" pitchFamily="34" charset="-122"/>
              <a:ea typeface="微软雅黑" panose="020B0503020204020204" pitchFamily="34" charset="-122"/>
            </a:endParaRPr>
          </a:p>
          <a:p>
            <a:pPr indent="457200" algn="just">
              <a:lnSpc>
                <a:spcPct val="125000"/>
              </a:lnSpc>
            </a:pPr>
            <a:r>
              <a:rPr lang="zh-CN" altLang="en-US" sz="2400" dirty="0">
                <a:solidFill>
                  <a:srgbClr val="FF0000"/>
                </a:solidFill>
                <a:latin typeface="微软雅黑" panose="020B0503020204020204" pitchFamily="34" charset="-122"/>
                <a:ea typeface="微软雅黑" panose="020B0503020204020204" pitchFamily="34" charset="-122"/>
              </a:rPr>
              <a:t>实施公共安全标准化筑底工程，有利于健全完善公共安全标准体系，推动公共安全法治化建设，促进公共安全资源统筹协调，强化公共安全领域先进技术推广应用，充分发挥标准化在推进我国公共安全治理体系和能力现代化的基础性、引领性作用。</a:t>
            </a:r>
          </a:p>
        </p:txBody>
      </p:sp>
      <p:sp>
        <p:nvSpPr>
          <p:cNvPr id="8" name="矩形 7"/>
          <p:cNvSpPr/>
          <p:nvPr/>
        </p:nvSpPr>
        <p:spPr>
          <a:xfrm>
            <a:off x="1084263" y="1521582"/>
            <a:ext cx="10197900" cy="48605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785219" y="1269554"/>
            <a:ext cx="6624736" cy="504056"/>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当前形势需要公共安全标准化筑底工程</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微软雅黑" panose="020B0503020204020204" pitchFamily="34" charset="-122"/>
              </a:rPr>
              <a:pPr eaLnBrk="1" hangingPunct="1"/>
              <a:t>11</a:t>
            </a:fld>
            <a:endParaRPr lang="zh-CN" altLang="en-US" dirty="0">
              <a:solidFill>
                <a:srgbClr val="898989"/>
              </a:solidFill>
              <a:ea typeface="微软雅黑" panose="020B0503020204020204" pitchFamily="34" charset="-122"/>
            </a:endParaRPr>
          </a:p>
        </p:txBody>
      </p:sp>
      <p:grpSp>
        <p:nvGrpSpPr>
          <p:cNvPr id="3" name="组合 7"/>
          <p:cNvGrpSpPr/>
          <p:nvPr/>
        </p:nvGrpSpPr>
        <p:grpSpPr bwMode="auto">
          <a:xfrm>
            <a:off x="1116013" y="2986112"/>
            <a:ext cx="10258425" cy="947738"/>
            <a:chOff x="1785918" y="3211475"/>
            <a:chExt cx="5357850" cy="642966"/>
          </a:xfrm>
        </p:grpSpPr>
        <p:sp>
          <p:nvSpPr>
            <p:cNvPr id="9" name="圆角矩形 8"/>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指导意见</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全文内容</a:t>
              </a:r>
              <a:endParaRPr lang="zh-CN" altLang="zh-CN" sz="32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三</a:t>
              </a:r>
              <a:endParaRPr lang="zh-CN" altLang="en-US" sz="2700" b="1"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全文内容</a:t>
            </a:r>
          </a:p>
        </p:txBody>
      </p:sp>
      <p:grpSp>
        <p:nvGrpSpPr>
          <p:cNvPr id="3" name="组合 23"/>
          <p:cNvGrpSpPr/>
          <p:nvPr/>
        </p:nvGrpSpPr>
        <p:grpSpPr bwMode="auto">
          <a:xfrm>
            <a:off x="477838" y="228600"/>
            <a:ext cx="530225" cy="477838"/>
            <a:chOff x="588631" y="232706"/>
            <a:chExt cx="396000" cy="358824"/>
          </a:xfrm>
        </p:grpSpPr>
        <p:pic>
          <p:nvPicPr>
            <p:cNvPr id="4"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3"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9" name="文本框 8"/>
          <p:cNvSpPr txBox="1"/>
          <p:nvPr/>
        </p:nvSpPr>
        <p:spPr>
          <a:xfrm>
            <a:off x="1237047" y="1093128"/>
            <a:ext cx="6804756" cy="4673331"/>
          </a:xfrm>
          <a:prstGeom prst="rect">
            <a:avLst/>
          </a:prstGeom>
          <a:noFill/>
        </p:spPr>
        <p:txBody>
          <a:bodyPr wrap="square">
            <a:spAutoFit/>
          </a:bodyPr>
          <a:lstStyle/>
          <a:p>
            <a:pPr>
              <a:lnSpc>
                <a:spcPct val="125000"/>
              </a:lnSpc>
            </a:pPr>
            <a:r>
              <a:rPr lang="zh-CN" altLang="en-US" sz="2000" b="0" i="0" dirty="0">
                <a:solidFill>
                  <a:srgbClr val="333333"/>
                </a:solidFill>
                <a:effectLst/>
                <a:highlight>
                  <a:srgbClr val="FFFFFF"/>
                </a:highlight>
                <a:latin typeface="微软雅黑" panose="020B0503020204020204" pitchFamily="34" charset="-122"/>
                <a:ea typeface="微软雅黑" panose="020B0503020204020204" pitchFamily="34" charset="-122"/>
              </a:rPr>
              <a:t>（十九）加强公共安全标准化工作。坚持人民至上、生命至上，实施公共安全标准化筑底工程，完善</a:t>
            </a:r>
            <a:r>
              <a:rPr lang="zh-CN" altLang="en-US" sz="2000" b="0" i="0" dirty="0">
                <a:solidFill>
                  <a:srgbClr val="FF0000"/>
                </a:solidFill>
                <a:effectLst/>
                <a:highlight>
                  <a:srgbClr val="FFFFFF"/>
                </a:highlight>
                <a:latin typeface="微软雅黑" panose="020B0503020204020204" pitchFamily="34" charset="-122"/>
                <a:ea typeface="微软雅黑" panose="020B0503020204020204" pitchFamily="34" charset="-122"/>
              </a:rPr>
              <a:t>社会治安、刑事执法、反恐处突、交通运输、安全生产、应急管理、防灾减灾救灾标准，织密筑牢食品、药品、农药、粮食能源、水资源、生物、物资储备、产品质量、特种设备、劳动防护、消防、矿山、建筑、网络等领域安全标准网，提升洪涝干旱、森林草原火灾、地质灾害、地震等自然灾害防御工程标准</a:t>
            </a:r>
            <a:r>
              <a:rPr lang="zh-CN" altLang="en-US" sz="2000" b="0" i="0" dirty="0">
                <a:solidFill>
                  <a:srgbClr val="333333"/>
                </a:solidFill>
                <a:effectLst/>
                <a:highlight>
                  <a:srgbClr val="FFFFFF"/>
                </a:highlight>
                <a:latin typeface="微软雅黑" panose="020B0503020204020204" pitchFamily="34" charset="-122"/>
                <a:ea typeface="微软雅黑" panose="020B0503020204020204" pitchFamily="34" charset="-122"/>
              </a:rPr>
              <a:t>，加强重大工程和各类基础设施的</a:t>
            </a:r>
            <a:r>
              <a:rPr lang="zh-CN" altLang="en-US" sz="2000" b="0" i="0" dirty="0">
                <a:solidFill>
                  <a:srgbClr val="FF0000"/>
                </a:solidFill>
                <a:effectLst/>
                <a:highlight>
                  <a:srgbClr val="FFFFFF"/>
                </a:highlight>
                <a:latin typeface="微软雅黑" panose="020B0503020204020204" pitchFamily="34" charset="-122"/>
                <a:ea typeface="微软雅黑" panose="020B0503020204020204" pitchFamily="34" charset="-122"/>
              </a:rPr>
              <a:t>数据共享标准</a:t>
            </a:r>
            <a:r>
              <a:rPr lang="zh-CN" altLang="en-US" sz="2000" b="0" i="0" dirty="0">
                <a:solidFill>
                  <a:srgbClr val="333333"/>
                </a:solidFill>
                <a:effectLst/>
                <a:highlight>
                  <a:srgbClr val="FFFFFF"/>
                </a:highlight>
                <a:latin typeface="微软雅黑" panose="020B0503020204020204" pitchFamily="34" charset="-122"/>
                <a:ea typeface="微软雅黑" panose="020B0503020204020204" pitchFamily="34" charset="-122"/>
              </a:rPr>
              <a:t>建设，提高保障人民群众生命财产安全水平。加快推进重大疫情防控救治、国家应急救援等领域标准建设，抓紧完善国家重大</a:t>
            </a:r>
            <a:r>
              <a:rPr lang="zh-CN" altLang="en-US" sz="2000" b="0" i="0" dirty="0">
                <a:solidFill>
                  <a:srgbClr val="FF0000"/>
                </a:solidFill>
                <a:effectLst/>
                <a:highlight>
                  <a:srgbClr val="FFFFFF"/>
                </a:highlight>
                <a:latin typeface="微软雅黑" panose="020B0503020204020204" pitchFamily="34" charset="-122"/>
                <a:ea typeface="微软雅黑" panose="020B0503020204020204" pitchFamily="34" charset="-122"/>
              </a:rPr>
              <a:t>安全风险应急</a:t>
            </a:r>
            <a:r>
              <a:rPr lang="zh-CN" altLang="en-US" sz="2000" b="0" i="0" dirty="0">
                <a:solidFill>
                  <a:srgbClr val="333333"/>
                </a:solidFill>
                <a:effectLst/>
                <a:highlight>
                  <a:srgbClr val="FFFFFF"/>
                </a:highlight>
                <a:latin typeface="微软雅黑" panose="020B0503020204020204" pitchFamily="34" charset="-122"/>
                <a:ea typeface="微软雅黑" panose="020B0503020204020204" pitchFamily="34" charset="-122"/>
              </a:rPr>
              <a:t>保障标准。构建多部门多区域多系统快速联动、统一高效的公共安全标准化</a:t>
            </a:r>
            <a:r>
              <a:rPr lang="zh-CN" altLang="en-US" sz="2000" b="0" i="0" dirty="0">
                <a:solidFill>
                  <a:srgbClr val="FF0000"/>
                </a:solidFill>
                <a:effectLst/>
                <a:highlight>
                  <a:srgbClr val="FFFFFF"/>
                </a:highlight>
                <a:latin typeface="微软雅黑" panose="020B0503020204020204" pitchFamily="34" charset="-122"/>
                <a:ea typeface="微软雅黑" panose="020B0503020204020204" pitchFamily="34" charset="-122"/>
              </a:rPr>
              <a:t>协同机制</a:t>
            </a:r>
            <a:r>
              <a:rPr lang="zh-CN" altLang="en-US" sz="2000" b="0" i="0" dirty="0">
                <a:solidFill>
                  <a:srgbClr val="333333"/>
                </a:solidFill>
                <a:effectLst/>
                <a:highlight>
                  <a:srgbClr val="FFFFFF"/>
                </a:highlight>
                <a:latin typeface="微软雅黑" panose="020B0503020204020204" pitchFamily="34" charset="-122"/>
                <a:ea typeface="微软雅黑" panose="020B0503020204020204" pitchFamily="34" charset="-122"/>
              </a:rPr>
              <a:t>，推进重大标准制定实施。</a:t>
            </a:r>
            <a:endParaRPr lang="zh-CN" altLang="en-US" sz="2000" dirty="0">
              <a:ea typeface="微软雅黑" panose="020B0503020204020204" pitchFamily="34" charset="-122"/>
            </a:endParaRPr>
          </a:p>
        </p:txBody>
      </p:sp>
      <p:sp>
        <p:nvSpPr>
          <p:cNvPr id="6" name="文本框 5"/>
          <p:cNvSpPr txBox="1"/>
          <p:nvPr/>
        </p:nvSpPr>
        <p:spPr>
          <a:xfrm>
            <a:off x="672798" y="1341562"/>
            <a:ext cx="463853" cy="2585323"/>
          </a:xfrm>
          <a:prstGeom prst="rect">
            <a:avLst/>
          </a:prstGeom>
          <a:solidFill>
            <a:schemeClr val="tx2">
              <a:lumMod val="75000"/>
            </a:schemeClr>
          </a:solidFill>
        </p:spPr>
        <p:txBody>
          <a:bodyPr wrap="square" rtlCol="0">
            <a:spAutoFit/>
          </a:bodyPr>
          <a:lstStyle/>
          <a:p>
            <a:r>
              <a:rPr lang="zh-CN" altLang="en-US" b="1" dirty="0">
                <a:solidFill>
                  <a:schemeClr val="bg1"/>
                </a:solidFill>
                <a:ea typeface="微软雅黑" panose="020B0503020204020204" pitchFamily="34" charset="-122"/>
              </a:rPr>
              <a:t>国家标准化发展纲要</a:t>
            </a:r>
          </a:p>
        </p:txBody>
      </p:sp>
      <p:sp>
        <p:nvSpPr>
          <p:cNvPr id="10" name="箭头: 下 9"/>
          <p:cNvSpPr/>
          <p:nvPr/>
        </p:nvSpPr>
        <p:spPr>
          <a:xfrm rot="16036771">
            <a:off x="8144563" y="3049809"/>
            <a:ext cx="583506" cy="4633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996585" y="1017526"/>
            <a:ext cx="2897645" cy="5355312"/>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1+14</a:t>
            </a:r>
            <a:r>
              <a:rPr lang="zh-CN" altLang="en-US" b="1" dirty="0">
                <a:solidFill>
                  <a:srgbClr val="FF0000"/>
                </a:solidFill>
                <a:latin typeface="微软雅黑" panose="020B0503020204020204" pitchFamily="34" charset="-122"/>
                <a:ea typeface="微软雅黑" panose="020B0503020204020204" pitchFamily="34" charset="-122"/>
              </a:rPr>
              <a:t>”领域：</a:t>
            </a:r>
            <a:endParaRPr lang="en-US" altLang="zh-CN" b="1" dirty="0">
              <a:solidFill>
                <a:srgbClr val="FF0000"/>
              </a:solidFill>
              <a:latin typeface="微软雅黑" panose="020B0503020204020204" pitchFamily="34" charset="-122"/>
              <a:ea typeface="微软雅黑" panose="020B0503020204020204" pitchFamily="34" charset="-122"/>
            </a:endParaRPr>
          </a:p>
          <a:p>
            <a:endParaRPr lang="en-US" altLang="zh-CN" b="1" dirty="0">
              <a:solidFill>
                <a:srgbClr val="FF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公共安全基础</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个重点行业领域</a:t>
            </a:r>
            <a:endParaRPr lang="en-US" altLang="zh-CN" dirty="0">
              <a:latin typeface="微软雅黑" panose="020B0503020204020204" pitchFamily="34" charset="-122"/>
              <a:ea typeface="微软雅黑" panose="020B0503020204020204" pitchFamily="34" charset="-122"/>
            </a:endParaRPr>
          </a:p>
          <a:p>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安全生产</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消防救援</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减灾救灾</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交通运输</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建筑</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粮食和物资储备</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公共卫生</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食品</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特种设备</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社会治安</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反恐防范</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刑事技术与法庭科学</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网络安全</a:t>
            </a:r>
            <a:endParaRPr lang="en-US"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endParaRPr>
          </a:p>
          <a:p>
            <a:pPr marL="504190" indent="-285750">
              <a:buFont typeface="Arial" panose="020B0604020202020204" pitchFamily="34" charset="0"/>
              <a:buChar char="•"/>
            </a:pPr>
            <a:r>
              <a:rPr lang="zh-CN" altLang="zh-CN" sz="1800" kern="100" dirty="0">
                <a:effectLst/>
                <a:latin typeface="微软雅黑" panose="020B0503020204020204" pitchFamily="34" charset="-122"/>
                <a:ea typeface="微软雅黑" panose="020B0503020204020204" pitchFamily="34" charset="-122"/>
                <a:cs typeface="仿宋_GB2312" panose="02010609030101010101" pitchFamily="49" charset="-122"/>
              </a:rPr>
              <a:t>数据安全和个人信息</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17"/>
          <p:cNvSpPr/>
          <p:nvPr/>
        </p:nvSpPr>
        <p:spPr>
          <a:xfrm>
            <a:off x="760940" y="1129678"/>
            <a:ext cx="1415610" cy="446743"/>
          </a:xfrm>
          <a:prstGeom prst="snip1Rect">
            <a:avLst>
              <a:gd name="adj" fmla="val 50000"/>
            </a:avLst>
          </a:prstGeom>
          <a:solidFill>
            <a:srgbClr val="F98233"/>
          </a:solidFill>
          <a:effectLst>
            <a:outerShdw blurRad="50800" dist="38100" dir="2700000" algn="tl" rotWithShape="0">
              <a:prstClr val="black">
                <a:alpha val="40000"/>
              </a:prstClr>
            </a:outerShdw>
          </a:effectLst>
        </p:spPr>
        <p:txBody>
          <a:bodyPr rot="0" spcFirstLastPara="0" vertOverflow="overflow" horzOverflow="overflow" vert="horz" wrap="square" lIns="91461" tIns="45731" rIns="91461" bIns="45731" numCol="1" spcCol="0" rtlCol="0" fromWordArt="0" anchor="ctr" anchorCtr="0" forceAA="0" compatLnSpc="1">
            <a:spAutoFit/>
          </a:bodyPr>
          <a:lstStyle/>
          <a:p>
            <a:pPr defTabSz="914400" fontAlgn="auto">
              <a:lnSpc>
                <a:spcPts val="1900"/>
              </a:lnSpc>
              <a:spcBef>
                <a:spcPts val="0"/>
              </a:spcBef>
              <a:spcAft>
                <a:spcPts val="0"/>
              </a:spcAft>
              <a:defRPr/>
            </a:pPr>
            <a:r>
              <a:rPr lang="zh-CN" altLang="en-US" sz="2000" b="1" dirty="0">
                <a:solidFill>
                  <a:prstClr val="white"/>
                </a:solidFill>
                <a:latin typeface="微软雅黑" panose="020B0503020204020204" pitchFamily="34" charset="-122"/>
                <a:ea typeface="微软雅黑" panose="020B0503020204020204" pitchFamily="34" charset="-122"/>
              </a:rPr>
              <a:t>工作目标</a:t>
            </a:r>
          </a:p>
        </p:txBody>
      </p:sp>
      <p:sp>
        <p:nvSpPr>
          <p:cNvPr id="5" name="矩形 4"/>
          <p:cNvSpPr/>
          <p:nvPr/>
        </p:nvSpPr>
        <p:spPr>
          <a:xfrm>
            <a:off x="847012" y="2341768"/>
            <a:ext cx="2960195" cy="1888231"/>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ltLang="zh-CN" sz="2000" dirty="0">
              <a:solidFill>
                <a:schemeClr val="tx1"/>
              </a:solidFill>
              <a:ea typeface="微软雅黑" panose="020B0503020204020204" pitchFamily="34" charset="-122"/>
            </a:endParaRPr>
          </a:p>
          <a:p>
            <a:pPr algn="ctr">
              <a:lnSpc>
                <a:spcPct val="125000"/>
              </a:lnSpc>
            </a:pPr>
            <a:r>
              <a:rPr lang="en-US" altLang="zh-CN" sz="2000" dirty="0">
                <a:solidFill>
                  <a:srgbClr val="FF0000"/>
                </a:solidFill>
                <a:ea typeface="微软雅黑" panose="020B0503020204020204" pitchFamily="34" charset="-122"/>
              </a:rPr>
              <a:t>2027</a:t>
            </a:r>
            <a:r>
              <a:rPr lang="zh-CN" altLang="en-US" sz="2000" dirty="0">
                <a:solidFill>
                  <a:srgbClr val="FF0000"/>
                </a:solidFill>
                <a:ea typeface="微软雅黑" panose="020B0503020204020204" pitchFamily="34" charset="-122"/>
              </a:rPr>
              <a:t>年</a:t>
            </a:r>
            <a:r>
              <a:rPr lang="zh-CN" altLang="en-US" sz="2000" dirty="0">
                <a:solidFill>
                  <a:schemeClr val="tx1"/>
                </a:solidFill>
                <a:ea typeface="微软雅黑" panose="020B0503020204020204" pitchFamily="34" charset="-122"/>
              </a:rPr>
              <a:t>，</a:t>
            </a:r>
            <a:r>
              <a:rPr lang="en-US" altLang="zh-CN" sz="2000" dirty="0">
                <a:solidFill>
                  <a:srgbClr val="FF0000"/>
                </a:solidFill>
                <a:ea typeface="微软雅黑" panose="020B0503020204020204" pitchFamily="34" charset="-122"/>
              </a:rPr>
              <a:t>15</a:t>
            </a:r>
            <a:r>
              <a:rPr lang="zh-CN" altLang="en-US" sz="2000" dirty="0">
                <a:solidFill>
                  <a:srgbClr val="FF0000"/>
                </a:solidFill>
                <a:ea typeface="微软雅黑" panose="020B0503020204020204" pitchFamily="34" charset="-122"/>
              </a:rPr>
              <a:t>个领域</a:t>
            </a:r>
            <a:r>
              <a:rPr lang="zh-CN" altLang="en-US" sz="2000" dirty="0">
                <a:solidFill>
                  <a:schemeClr val="tx1"/>
                </a:solidFill>
                <a:ea typeface="微软雅黑" panose="020B0503020204020204" pitchFamily="34" charset="-122"/>
              </a:rPr>
              <a:t>制修订国家标准和行业标准数量</a:t>
            </a:r>
          </a:p>
        </p:txBody>
      </p:sp>
      <p:sp>
        <p:nvSpPr>
          <p:cNvPr id="6" name="矩形 5"/>
          <p:cNvSpPr/>
          <p:nvPr/>
        </p:nvSpPr>
        <p:spPr>
          <a:xfrm>
            <a:off x="1457993" y="2002477"/>
            <a:ext cx="1800417" cy="678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ea typeface="微软雅黑" panose="020B0503020204020204" pitchFamily="34" charset="-122"/>
              </a:rPr>
              <a:t>300</a:t>
            </a:r>
            <a:r>
              <a:rPr lang="zh-CN" altLang="en-US" sz="2400" b="1" dirty="0">
                <a:solidFill>
                  <a:srgbClr val="FF0000"/>
                </a:solidFill>
                <a:ea typeface="微软雅黑" panose="020B0503020204020204" pitchFamily="34" charset="-122"/>
              </a:rPr>
              <a:t>项以上</a:t>
            </a:r>
          </a:p>
        </p:txBody>
      </p:sp>
      <p:sp>
        <p:nvSpPr>
          <p:cNvPr id="7" name="矩形 6"/>
          <p:cNvSpPr/>
          <p:nvPr/>
        </p:nvSpPr>
        <p:spPr>
          <a:xfrm>
            <a:off x="4043800" y="2341768"/>
            <a:ext cx="2959885" cy="1886837"/>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ltLang="zh-CN" sz="2000" dirty="0">
              <a:solidFill>
                <a:schemeClr val="tx1"/>
              </a:solidFill>
              <a:ea typeface="微软雅黑" panose="020B0503020204020204" pitchFamily="34" charset="-122"/>
            </a:endParaRPr>
          </a:p>
          <a:p>
            <a:pPr algn="ctr">
              <a:lnSpc>
                <a:spcPct val="125000"/>
              </a:lnSpc>
            </a:pPr>
            <a:r>
              <a:rPr lang="zh-CN" altLang="en-US" sz="2000" dirty="0">
                <a:solidFill>
                  <a:schemeClr val="tx1"/>
                </a:solidFill>
                <a:ea typeface="微软雅黑" panose="020B0503020204020204" pitchFamily="34" charset="-122"/>
              </a:rPr>
              <a:t>部署开展公共安全领域</a:t>
            </a:r>
            <a:endParaRPr lang="en-US" altLang="zh-CN" sz="2000" dirty="0">
              <a:solidFill>
                <a:schemeClr val="tx1"/>
              </a:solidFill>
              <a:ea typeface="微软雅黑" panose="020B0503020204020204" pitchFamily="34" charset="-122"/>
            </a:endParaRPr>
          </a:p>
          <a:p>
            <a:pPr algn="ctr">
              <a:lnSpc>
                <a:spcPct val="125000"/>
              </a:lnSpc>
            </a:pPr>
            <a:r>
              <a:rPr lang="zh-CN" altLang="en-US" sz="2000" dirty="0">
                <a:solidFill>
                  <a:schemeClr val="tx1"/>
                </a:solidFill>
                <a:ea typeface="微软雅黑" panose="020B0503020204020204" pitchFamily="34" charset="-122"/>
              </a:rPr>
              <a:t>标准化</a:t>
            </a:r>
            <a:r>
              <a:rPr lang="zh-CN" altLang="en-US" sz="2000" dirty="0">
                <a:solidFill>
                  <a:srgbClr val="FF0000"/>
                </a:solidFill>
                <a:ea typeface="微软雅黑" panose="020B0503020204020204" pitchFamily="34" charset="-122"/>
              </a:rPr>
              <a:t>试点</a:t>
            </a:r>
            <a:endParaRPr lang="zh-CN" altLang="en-US" sz="2000" dirty="0">
              <a:solidFill>
                <a:schemeClr val="tx1"/>
              </a:solidFill>
              <a:ea typeface="微软雅黑" panose="020B0503020204020204" pitchFamily="34" charset="-122"/>
            </a:endParaRPr>
          </a:p>
        </p:txBody>
      </p:sp>
      <p:sp>
        <p:nvSpPr>
          <p:cNvPr id="8" name="矩形 7"/>
          <p:cNvSpPr/>
          <p:nvPr/>
        </p:nvSpPr>
        <p:spPr>
          <a:xfrm>
            <a:off x="4672166" y="2002477"/>
            <a:ext cx="1800417" cy="678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ea typeface="微软雅黑" panose="020B0503020204020204" pitchFamily="34" charset="-122"/>
              </a:rPr>
              <a:t>50</a:t>
            </a:r>
            <a:r>
              <a:rPr lang="zh-CN" altLang="en-US" sz="2400" b="1" dirty="0">
                <a:solidFill>
                  <a:srgbClr val="FF0000"/>
                </a:solidFill>
                <a:ea typeface="微软雅黑" panose="020B0503020204020204" pitchFamily="34" charset="-122"/>
              </a:rPr>
              <a:t>项以上</a:t>
            </a:r>
          </a:p>
        </p:txBody>
      </p:sp>
      <p:sp>
        <p:nvSpPr>
          <p:cNvPr id="9" name="矩形 8"/>
          <p:cNvSpPr/>
          <p:nvPr/>
        </p:nvSpPr>
        <p:spPr>
          <a:xfrm>
            <a:off x="847012" y="4454676"/>
            <a:ext cx="2960195" cy="1888231"/>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25000"/>
              </a:lnSpc>
              <a:buFont typeface="Arial" panose="020B0604020202020204" pitchFamily="34" charset="0"/>
              <a:buChar char="•"/>
            </a:pPr>
            <a:r>
              <a:rPr lang="zh-CN" altLang="en-US" sz="2000" dirty="0">
                <a:solidFill>
                  <a:srgbClr val="FF0000"/>
                </a:solidFill>
                <a:ea typeface="微软雅黑" panose="020B0503020204020204" pitchFamily="34" charset="-122"/>
              </a:rPr>
              <a:t>健全</a:t>
            </a:r>
            <a:r>
              <a:rPr lang="zh-CN" altLang="en-US" sz="2000" dirty="0">
                <a:solidFill>
                  <a:schemeClr val="tx1"/>
                </a:solidFill>
                <a:ea typeface="微软雅黑" panose="020B0503020204020204" pitchFamily="34" charset="-122"/>
              </a:rPr>
              <a:t>标准化协调机制</a:t>
            </a:r>
            <a:endParaRPr lang="en-US" altLang="zh-CN" sz="2000" dirty="0">
              <a:solidFill>
                <a:schemeClr val="tx1"/>
              </a:solidFill>
              <a:ea typeface="微软雅黑" panose="020B0503020204020204" pitchFamily="34" charset="-122"/>
            </a:endParaRPr>
          </a:p>
          <a:p>
            <a:pPr marL="342900" indent="-342900">
              <a:lnSpc>
                <a:spcPct val="125000"/>
              </a:lnSpc>
              <a:buFont typeface="Arial" panose="020B0604020202020204" pitchFamily="34" charset="0"/>
              <a:buChar char="•"/>
            </a:pPr>
            <a:r>
              <a:rPr lang="zh-CN" altLang="en-US" sz="2000" dirty="0">
                <a:solidFill>
                  <a:srgbClr val="FF0000"/>
                </a:solidFill>
                <a:ea typeface="微软雅黑" panose="020B0503020204020204" pitchFamily="34" charset="-122"/>
              </a:rPr>
              <a:t>完善</a:t>
            </a:r>
            <a:r>
              <a:rPr lang="zh-CN" altLang="en-US" sz="2000" dirty="0">
                <a:solidFill>
                  <a:schemeClr val="tx1"/>
                </a:solidFill>
                <a:ea typeface="微软雅黑" panose="020B0503020204020204" pitchFamily="34" charset="-122"/>
              </a:rPr>
              <a:t>技术组织体系</a:t>
            </a:r>
            <a:endParaRPr lang="en-US" altLang="zh-CN" sz="2000" dirty="0">
              <a:solidFill>
                <a:schemeClr val="tx1"/>
              </a:solidFill>
              <a:ea typeface="微软雅黑" panose="020B0503020204020204" pitchFamily="34" charset="-122"/>
            </a:endParaRPr>
          </a:p>
          <a:p>
            <a:pPr marL="342900" indent="-342900">
              <a:lnSpc>
                <a:spcPct val="125000"/>
              </a:lnSpc>
              <a:buFont typeface="Arial" panose="020B0604020202020204" pitchFamily="34" charset="0"/>
              <a:buChar char="•"/>
            </a:pPr>
            <a:r>
              <a:rPr lang="zh-CN" altLang="en-US" sz="2000" dirty="0">
                <a:solidFill>
                  <a:srgbClr val="FF0000"/>
                </a:solidFill>
                <a:ea typeface="微软雅黑" panose="020B0503020204020204" pitchFamily="34" charset="-122"/>
              </a:rPr>
              <a:t>提升</a:t>
            </a:r>
            <a:r>
              <a:rPr lang="zh-CN" altLang="en-US" sz="2000" dirty="0">
                <a:solidFill>
                  <a:schemeClr val="tx1"/>
                </a:solidFill>
                <a:ea typeface="微软雅黑" panose="020B0503020204020204" pitchFamily="34" charset="-122"/>
              </a:rPr>
              <a:t>国际化水平</a:t>
            </a:r>
          </a:p>
        </p:txBody>
      </p:sp>
      <p:pic>
        <p:nvPicPr>
          <p:cNvPr id="14" name="图片 13" descr="图片包含 图示&#10;&#10;描述已自动生成"/>
          <p:cNvPicPr/>
          <p:nvPr/>
        </p:nvPicPr>
        <p:blipFill>
          <a:blip r:embed="rId2" cstate="print">
            <a:extLst>
              <a:ext uri="{28A0092B-C50C-407E-A947-70E740481C1C}">
                <a14:useLocalDpi xmlns:a14="http://schemas.microsoft.com/office/drawing/2010/main" xmlns="" val="0"/>
              </a:ext>
            </a:extLst>
          </a:blip>
          <a:stretch>
            <a:fillRect/>
          </a:stretch>
        </p:blipFill>
        <p:spPr>
          <a:xfrm>
            <a:off x="4043800" y="4597365"/>
            <a:ext cx="2959885" cy="1621268"/>
          </a:xfrm>
          <a:prstGeom prst="rect">
            <a:avLst/>
          </a:prstGeom>
          <a:noFill/>
          <a:ln w="9525">
            <a:noFill/>
          </a:ln>
        </p:spPr>
      </p:pic>
      <p:pic>
        <p:nvPicPr>
          <p:cNvPr id="15" name="图片 14"/>
          <p:cNvPicPr>
            <a:picLocks noChangeAspect="1"/>
          </p:cNvPicPr>
          <p:nvPr/>
        </p:nvPicPr>
        <p:blipFill>
          <a:blip r:embed="rId3" cstate="print"/>
          <a:stretch>
            <a:fillRect/>
          </a:stretch>
        </p:blipFill>
        <p:spPr>
          <a:xfrm>
            <a:off x="7317194" y="1129678"/>
            <a:ext cx="4030969" cy="5442143"/>
          </a:xfrm>
          <a:prstGeom prst="rect">
            <a:avLst/>
          </a:prstGeom>
          <a:ln>
            <a:solidFill>
              <a:schemeClr val="tx1"/>
            </a:solidFill>
          </a:ln>
        </p:spPr>
      </p:pic>
      <p:sp>
        <p:nvSpPr>
          <p:cNvPr id="18" name="矩形 17"/>
          <p:cNvSpPr/>
          <p:nvPr/>
        </p:nvSpPr>
        <p:spPr>
          <a:xfrm>
            <a:off x="4043800" y="4464580"/>
            <a:ext cx="2959885" cy="1886837"/>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25000"/>
              </a:lnSpc>
              <a:buFont typeface="Arial" panose="020B0604020202020204" pitchFamily="34" charset="0"/>
              <a:buChar char="•"/>
            </a:pPr>
            <a:endParaRPr lang="zh-CN" altLang="en-US" sz="2000" dirty="0">
              <a:solidFill>
                <a:srgbClr val="FF0000"/>
              </a:solidFill>
              <a:ea typeface="微软雅黑" panose="020B0503020204020204" pitchFamily="34" charset="-122"/>
            </a:endParaRPr>
          </a:p>
        </p:txBody>
      </p:sp>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全文内容</a:t>
            </a:r>
          </a:p>
        </p:txBody>
      </p:sp>
      <p:grpSp>
        <p:nvGrpSpPr>
          <p:cNvPr id="3" name="组合 23"/>
          <p:cNvGrpSpPr/>
          <p:nvPr/>
        </p:nvGrpSpPr>
        <p:grpSpPr bwMode="auto">
          <a:xfrm>
            <a:off x="477838" y="228600"/>
            <a:ext cx="530225" cy="477838"/>
            <a:chOff x="588631" y="232706"/>
            <a:chExt cx="396000" cy="358824"/>
          </a:xfrm>
        </p:grpSpPr>
        <p:pic>
          <p:nvPicPr>
            <p:cNvPr id="10" name="Picture 3"/>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11" name="Picture 4" descr="C:\Users\Administrator\Desktop\微立体创业计划\004.png"/>
            <p:cNvPicPr>
              <a:picLocks noChangeAspect="1" noChangeArrowheads="1"/>
            </p:cNvPicPr>
            <p:nvPr/>
          </p:nvPicPr>
          <p:blipFill>
            <a:blip r:embed="rId5"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939987" y="2454684"/>
            <a:ext cx="10343566" cy="984885"/>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rPr>
              <a:t>加强公共安全标准体系统筹布局</a:t>
            </a:r>
            <a:endParaRPr lang="en-US" altLang="zh-CN" sz="1600" dirty="0">
              <a:solidFill>
                <a:srgbClr val="FF0000"/>
              </a:solidFill>
              <a:latin typeface="微软雅黑" panose="020B0503020204020204" pitchFamily="34" charset="-122"/>
              <a:ea typeface="微软雅黑" panose="020B0503020204020204" pitchFamily="34" charset="-122"/>
            </a:endParaRPr>
          </a:p>
          <a:p>
            <a:pPr algn="just">
              <a:lnSpc>
                <a:spcPct val="125000"/>
              </a:lnSpc>
            </a:pPr>
            <a:r>
              <a:rPr lang="zh-CN" altLang="en-US" sz="1600" dirty="0">
                <a:latin typeface="微软雅黑" panose="020B0503020204020204" pitchFamily="34" charset="-122"/>
                <a:ea typeface="微软雅黑" panose="020B0503020204020204" pitchFamily="34" charset="-122"/>
              </a:rPr>
              <a:t>       梳理形成急需的国家、行业标准清单。制定一批关键技术标准，有针对性地制定一批地方标准。制定技术领先、产业契合度高的团体标准。加强标准复审和动态更新，逐步实现公共安全标准由数量规模型向质量效益型转变。</a:t>
            </a:r>
          </a:p>
        </p:txBody>
      </p:sp>
      <p:sp>
        <p:nvSpPr>
          <p:cNvPr id="4" name="剪去单角的矩形 17"/>
          <p:cNvSpPr/>
          <p:nvPr/>
        </p:nvSpPr>
        <p:spPr>
          <a:xfrm>
            <a:off x="793609" y="895729"/>
            <a:ext cx="1415610" cy="411150"/>
          </a:xfrm>
          <a:prstGeom prst="snip1Rect">
            <a:avLst>
              <a:gd name="adj" fmla="val 37178"/>
            </a:avLst>
          </a:prstGeom>
          <a:solidFill>
            <a:srgbClr val="F98233"/>
          </a:solidFill>
          <a:effectLst>
            <a:outerShdw blurRad="50800" dist="38100" dir="2700000" algn="tl" rotWithShape="0">
              <a:prstClr val="black">
                <a:alpha val="40000"/>
              </a:prstClr>
            </a:outerShdw>
          </a:effectLst>
        </p:spPr>
        <p:txBody>
          <a:bodyPr rot="0" spcFirstLastPara="0" vertOverflow="overflow" horzOverflow="overflow" vert="horz" wrap="square" lIns="91461" tIns="45731" rIns="91461" bIns="45731" numCol="1" spcCol="0" rtlCol="0" fromWordArt="0" anchor="ctr" anchorCtr="0" forceAA="0" compatLnSpc="1">
            <a:spAutoFit/>
          </a:bodyPr>
          <a:lstStyle/>
          <a:p>
            <a:pPr defTabSz="914400" fontAlgn="auto">
              <a:lnSpc>
                <a:spcPts val="1900"/>
              </a:lnSpc>
              <a:spcBef>
                <a:spcPts val="0"/>
              </a:spcBef>
              <a:spcAft>
                <a:spcPts val="0"/>
              </a:spcAft>
              <a:defRPr/>
            </a:pPr>
            <a:r>
              <a:rPr lang="zh-CN" altLang="en-US" sz="2000" b="1" dirty="0">
                <a:solidFill>
                  <a:prstClr val="white"/>
                </a:solidFill>
                <a:latin typeface="微软雅黑" panose="020B0503020204020204" pitchFamily="34" charset="-122"/>
                <a:ea typeface="微软雅黑" panose="020B0503020204020204" pitchFamily="34" charset="-122"/>
              </a:rPr>
              <a:t>工作任务</a:t>
            </a:r>
          </a:p>
        </p:txBody>
      </p:sp>
      <p:sp>
        <p:nvSpPr>
          <p:cNvPr id="5" name="圆角矩形 17"/>
          <p:cNvSpPr/>
          <p:nvPr>
            <p:custDataLst>
              <p:tags r:id="rId1"/>
            </p:custDataLst>
          </p:nvPr>
        </p:nvSpPr>
        <p:spPr>
          <a:xfrm>
            <a:off x="776074" y="4107801"/>
            <a:ext cx="10607958" cy="2169447"/>
          </a:xfrm>
          <a:prstGeom prst="rect">
            <a:avLst/>
          </a:prstGeom>
          <a:noFill/>
          <a:ln w="12700" cap="flat" cmpd="sng" algn="ctr">
            <a:solidFill>
              <a:sysClr val="windowText" lastClr="000000"/>
            </a:solidFill>
            <a:prstDash val="solid"/>
            <a:miter lim="800000"/>
          </a:ln>
          <a:effectLst/>
        </p:spPr>
        <p:txBody>
          <a:bodyPr anchor="ctr"/>
          <a:lstStyle/>
          <a:p>
            <a:pPr algn="ctr" defTabSz="914400" fontAlgn="auto">
              <a:spcBef>
                <a:spcPts val="0"/>
              </a:spcBef>
              <a:spcAft>
                <a:spcPts val="0"/>
              </a:spcAft>
              <a:defRPr/>
            </a:pPr>
            <a:endParaRPr lang="zh-CN" altLang="en-US" sz="1400" kern="0">
              <a:solidFill>
                <a:prstClr val="white"/>
              </a:solidFill>
              <a:latin typeface="微软雅黑" panose="020B0503020204020204" pitchFamily="34" charset="-122"/>
              <a:ea typeface="OPPOSans B"/>
            </a:endParaRPr>
          </a:p>
        </p:txBody>
      </p:sp>
      <p:sp>
        <p:nvSpPr>
          <p:cNvPr id="11" name="圆角矩形 18"/>
          <p:cNvSpPr/>
          <p:nvPr>
            <p:custDataLst>
              <p:tags r:id="rId2"/>
            </p:custDataLst>
          </p:nvPr>
        </p:nvSpPr>
        <p:spPr>
          <a:xfrm>
            <a:off x="922451" y="3902226"/>
            <a:ext cx="4156784" cy="411150"/>
          </a:xfrm>
          <a:prstGeom prst="roundRect">
            <a:avLst/>
          </a:prstGeom>
          <a:solidFill>
            <a:srgbClr val="007CD2"/>
          </a:solidFill>
          <a:ln>
            <a:noFill/>
          </a:ln>
        </p:spPr>
        <p:txBody>
          <a:bodyPr/>
          <a:lstStyle/>
          <a:p>
            <a:pPr lvl="0" algn="ctr">
              <a:spcBef>
                <a:spcPct val="0"/>
              </a:spcBef>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完善标准化技术组织和工作机制</a:t>
            </a:r>
          </a:p>
        </p:txBody>
      </p:sp>
      <p:sp>
        <p:nvSpPr>
          <p:cNvPr id="14" name="文本框 13"/>
          <p:cNvSpPr txBox="1"/>
          <p:nvPr/>
        </p:nvSpPr>
        <p:spPr>
          <a:xfrm>
            <a:off x="922452" y="4365898"/>
            <a:ext cx="10176380" cy="1911350"/>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rPr>
              <a:t>完善公共安全标准化技术组织体系</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     加快形成以专业标准化技术委员会为主体，标准化总体组、标准化工作组、标准化研究组等多种形式为补充的标准化技术组织体系。</a:t>
            </a:r>
            <a:endParaRPr lang="en-US" altLang="zh-CN" sz="1600"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rPr>
              <a:t>构建高效协同的标准化工作体系</a:t>
            </a:r>
            <a:endParaRPr lang="en-US" altLang="zh-CN" sz="1600" dirty="0">
              <a:solidFill>
                <a:srgbClr val="FF0000"/>
              </a:solidFill>
              <a:latin typeface="微软雅黑" panose="020B0503020204020204" pitchFamily="34" charset="-122"/>
              <a:ea typeface="微软雅黑" panose="020B0503020204020204" pitchFamily="34" charset="-122"/>
            </a:endParaRPr>
          </a:p>
          <a:p>
            <a:pPr algn="just">
              <a:lnSpc>
                <a:spcPct val="125000"/>
              </a:lnSpc>
            </a:pPr>
            <a:r>
              <a:rPr lang="zh-CN" altLang="en-US" sz="1600" dirty="0">
                <a:latin typeface="微软雅黑" panose="020B0503020204020204" pitchFamily="34" charset="-122"/>
                <a:ea typeface="微软雅黑" panose="020B0503020204020204" pitchFamily="34" charset="-122"/>
              </a:rPr>
              <a:t>     建立紧急状态下公共安全标准快速转化和发布机制，推动建立公共安全标准化工作总体组，实现标准化工作跨部门、跨领域、全流程快速联动和协调推进。</a:t>
            </a:r>
          </a:p>
        </p:txBody>
      </p:sp>
      <p:sp>
        <p:nvSpPr>
          <p:cNvPr id="15" name="圆角矩形 17"/>
          <p:cNvSpPr/>
          <p:nvPr>
            <p:custDataLst>
              <p:tags r:id="rId3"/>
            </p:custDataLst>
          </p:nvPr>
        </p:nvSpPr>
        <p:spPr>
          <a:xfrm>
            <a:off x="793609" y="2196588"/>
            <a:ext cx="10607957" cy="1388094"/>
          </a:xfrm>
          <a:prstGeom prst="rect">
            <a:avLst/>
          </a:prstGeom>
          <a:noFill/>
          <a:ln w="12700" cap="flat" cmpd="sng" algn="ctr">
            <a:solidFill>
              <a:sysClr val="windowText" lastClr="000000"/>
            </a:solidFill>
            <a:prstDash val="solid"/>
            <a:miter lim="800000"/>
          </a:ln>
          <a:effectLst/>
        </p:spPr>
        <p:txBody>
          <a:bodyPr anchor="ctr"/>
          <a:lstStyle/>
          <a:p>
            <a:pPr algn="ctr" defTabSz="914400" fontAlgn="auto">
              <a:spcBef>
                <a:spcPts val="0"/>
              </a:spcBef>
              <a:spcAft>
                <a:spcPts val="0"/>
              </a:spcAft>
              <a:defRPr/>
            </a:pPr>
            <a:endParaRPr lang="zh-CN" altLang="en-US" sz="1400" kern="0">
              <a:solidFill>
                <a:prstClr val="white"/>
              </a:solidFill>
              <a:latin typeface="微软雅黑" panose="020B0503020204020204" pitchFamily="34" charset="-122"/>
              <a:ea typeface="OPPOSans B"/>
            </a:endParaRPr>
          </a:p>
        </p:txBody>
      </p:sp>
      <p:sp>
        <p:nvSpPr>
          <p:cNvPr id="16" name="圆角矩形 18"/>
          <p:cNvSpPr/>
          <p:nvPr>
            <p:custDataLst>
              <p:tags r:id="rId4"/>
            </p:custDataLst>
          </p:nvPr>
        </p:nvSpPr>
        <p:spPr>
          <a:xfrm>
            <a:off x="939987" y="1964136"/>
            <a:ext cx="4156784" cy="366519"/>
          </a:xfrm>
          <a:prstGeom prst="roundRect">
            <a:avLst/>
          </a:prstGeom>
          <a:solidFill>
            <a:srgbClr val="007CD2"/>
          </a:solidFill>
          <a:ln>
            <a:noFill/>
          </a:ln>
        </p:spPr>
        <p:txBody>
          <a:bodyPr/>
          <a:lstStyle/>
          <a:p>
            <a:pPr lvl="0" algn="ctr">
              <a:spcBef>
                <a:spcPct val="0"/>
              </a:spcBef>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优化公共安全标准体系</a:t>
            </a:r>
          </a:p>
        </p:txBody>
      </p:sp>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全文内容</a:t>
            </a:r>
          </a:p>
        </p:txBody>
      </p:sp>
      <p:grpSp>
        <p:nvGrpSpPr>
          <p:cNvPr id="3"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7" name="Picture 4" descr="C:\Users\Administrator\Desktop\微立体创业计划\004.png"/>
            <p:cNvPicPr>
              <a:picLocks noChangeAspect="1" noChangeArrowheads="1"/>
            </p:cNvPicPr>
            <p:nvPr/>
          </p:nvPicPr>
          <p:blipFill>
            <a:blip r:embed="rId7"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p:cNvSpPr/>
          <p:nvPr>
            <p:custDataLst>
              <p:tags r:id="rId1"/>
            </p:custDataLst>
          </p:nvPr>
        </p:nvSpPr>
        <p:spPr>
          <a:xfrm>
            <a:off x="782209" y="1262844"/>
            <a:ext cx="6605304" cy="3921509"/>
          </a:xfrm>
          <a:prstGeom prst="rect">
            <a:avLst/>
          </a:prstGeom>
          <a:noFill/>
          <a:ln w="12700" cap="flat" cmpd="sng" algn="ctr">
            <a:solidFill>
              <a:sysClr val="windowText" lastClr="000000"/>
            </a:solidFill>
            <a:prstDash val="solid"/>
            <a:miter lim="800000"/>
          </a:ln>
          <a:effectLst/>
        </p:spPr>
        <p:txBody>
          <a:bodyPr anchor="ctr"/>
          <a:lstStyle/>
          <a:p>
            <a:pPr algn="ctr" defTabSz="914400" fontAlgn="auto">
              <a:spcBef>
                <a:spcPts val="0"/>
              </a:spcBef>
              <a:spcAft>
                <a:spcPts val="0"/>
              </a:spcAft>
              <a:defRPr/>
            </a:pPr>
            <a:endParaRPr lang="zh-CN" altLang="en-US" sz="1400" kern="0">
              <a:solidFill>
                <a:prstClr val="white"/>
              </a:solidFill>
              <a:latin typeface="微软雅黑" panose="020B0503020204020204" pitchFamily="34" charset="-122"/>
              <a:ea typeface="OPPOSans B"/>
            </a:endParaRPr>
          </a:p>
        </p:txBody>
      </p:sp>
      <p:sp>
        <p:nvSpPr>
          <p:cNvPr id="11" name="圆角矩形 18"/>
          <p:cNvSpPr/>
          <p:nvPr>
            <p:custDataLst>
              <p:tags r:id="rId2"/>
            </p:custDataLst>
          </p:nvPr>
        </p:nvSpPr>
        <p:spPr>
          <a:xfrm>
            <a:off x="928588" y="1030394"/>
            <a:ext cx="4156784" cy="411150"/>
          </a:xfrm>
          <a:prstGeom prst="roundRect">
            <a:avLst/>
          </a:prstGeom>
          <a:solidFill>
            <a:srgbClr val="007CD2"/>
          </a:solidFill>
          <a:ln>
            <a:noFill/>
          </a:ln>
        </p:spPr>
        <p:txBody>
          <a:bodyPr/>
          <a:lstStyle/>
          <a:p>
            <a:pPr lvl="0" algn="ctr">
              <a:spcBef>
                <a:spcPct val="0"/>
              </a:spcBef>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加强标准的实施、监督和服务</a:t>
            </a:r>
          </a:p>
        </p:txBody>
      </p:sp>
      <p:sp>
        <p:nvSpPr>
          <p:cNvPr id="14" name="文本框 13"/>
          <p:cNvSpPr txBox="1"/>
          <p:nvPr/>
        </p:nvSpPr>
        <p:spPr>
          <a:xfrm>
            <a:off x="928587" y="1747139"/>
            <a:ext cx="6291739" cy="3450590"/>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rPr>
              <a:t>切实加强公共安全标准实施和监督</a:t>
            </a:r>
            <a:endParaRPr lang="en-US" altLang="zh-CN" sz="1600" dirty="0">
              <a:solidFill>
                <a:srgbClr val="FF0000"/>
              </a:solidFill>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从标准全生命周期视角强化重点行业领域强制性标准实施；</a:t>
            </a:r>
            <a:endParaRPr lang="en-US" altLang="zh-CN" sz="1600" dirty="0">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部署开展强制性标准实施统计分析、效果评估、标准试验验证和标准化试点建设；</a:t>
            </a:r>
            <a:endParaRPr lang="en-US" altLang="zh-CN" sz="1600" dirty="0">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强化重点行业领域强制性标准实施；</a:t>
            </a:r>
            <a:endParaRPr lang="en-US" altLang="zh-CN" sz="1600" dirty="0">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加强公共安全标准的实验验证，开展公共安全领域标准化试点。 </a:t>
            </a:r>
            <a:endParaRPr lang="en-US" altLang="zh-CN" sz="1600"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rPr>
              <a:t>推进数字化一体化服务能力建设</a:t>
            </a:r>
            <a:endParaRPr lang="en-US" altLang="zh-CN" sz="1600" dirty="0">
              <a:solidFill>
                <a:srgbClr val="FF0000"/>
              </a:solidFill>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提升标准、计量、检验检测、认证等质量基础设施一体化、集成式服务能力；</a:t>
            </a:r>
            <a:endParaRPr lang="en-US" altLang="zh-CN" sz="1600" dirty="0">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推进数字化技术与公共安全标准深度融合；</a:t>
            </a:r>
            <a:endParaRPr lang="en-US" altLang="zh-CN" sz="1600" dirty="0">
              <a:latin typeface="微软雅黑" panose="020B0503020204020204" pitchFamily="34" charset="-122"/>
              <a:ea typeface="微软雅黑" panose="020B0503020204020204" pitchFamily="34" charset="-122"/>
            </a:endParaRPr>
          </a:p>
          <a:p>
            <a:pPr marL="464185" indent="-285750">
              <a:lnSpc>
                <a:spcPct val="125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持续整合公共安全标准化数据资源。</a:t>
            </a:r>
          </a:p>
        </p:txBody>
      </p:sp>
      <p:pic>
        <p:nvPicPr>
          <p:cNvPr id="6" name="图片 5"/>
          <p:cNvPicPr>
            <a:picLocks noChangeAspect="1"/>
          </p:cNvPicPr>
          <p:nvPr/>
        </p:nvPicPr>
        <p:blipFill>
          <a:blip r:embed="rId6" cstate="print">
            <a:extLst>
              <a:ext uri="{BEBA8EAE-BF5A-486C-A8C5-ECC9F3942E4B}">
                <a14:imgProps xmlns:a14="http://schemas.microsoft.com/office/drawing/2010/main" xmlns="">
                  <a14:imgLayer r:embed="rId7">
                    <a14:imgEffect>
                      <a14:brightnessContrast contrast="20000"/>
                    </a14:imgEffect>
                  </a14:imgLayer>
                </a14:imgProps>
              </a:ext>
            </a:extLst>
          </a:blip>
          <a:stretch>
            <a:fillRect/>
          </a:stretch>
        </p:blipFill>
        <p:spPr>
          <a:xfrm>
            <a:off x="8260124" y="920434"/>
            <a:ext cx="2383184" cy="2149319"/>
          </a:xfrm>
          <a:prstGeom prst="rect">
            <a:avLst/>
          </a:prstGeom>
        </p:spPr>
      </p:pic>
      <p:pic>
        <p:nvPicPr>
          <p:cNvPr id="1026" name="Picture 2" descr="NQI线上一站式服务平台建设，质量基础设施综合服务系统开发 - 知乎"/>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7969885" y="2967355"/>
            <a:ext cx="3017520" cy="26549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全文内容</a:t>
            </a:r>
          </a:p>
        </p:txBody>
      </p:sp>
      <p:grpSp>
        <p:nvGrpSpPr>
          <p:cNvPr id="8" name="组合 23"/>
          <p:cNvGrpSpPr/>
          <p:nvPr/>
        </p:nvGrpSpPr>
        <p:grpSpPr bwMode="auto">
          <a:xfrm>
            <a:off x="477838" y="228600"/>
            <a:ext cx="530225" cy="477838"/>
            <a:chOff x="588631" y="232706"/>
            <a:chExt cx="396000" cy="358824"/>
          </a:xfrm>
        </p:grpSpPr>
        <p:pic>
          <p:nvPicPr>
            <p:cNvPr id="9" name="Picture 3"/>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10" name="Picture 4" descr="C:\Users\Administrator\Desktop\微立体创业计划\004.png"/>
            <p:cNvPicPr>
              <a:picLocks noChangeAspect="1" noChangeArrowheads="1"/>
            </p:cNvPicPr>
            <p:nvPr/>
          </p:nvPicPr>
          <p:blipFill>
            <a:blip r:embed="rId11"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2" name="圆角矩形 17"/>
          <p:cNvSpPr/>
          <p:nvPr>
            <p:custDataLst>
              <p:tags r:id="rId3"/>
            </p:custDataLst>
          </p:nvPr>
        </p:nvSpPr>
        <p:spPr>
          <a:xfrm>
            <a:off x="782209" y="5622153"/>
            <a:ext cx="10607958" cy="937898"/>
          </a:xfrm>
          <a:prstGeom prst="rect">
            <a:avLst/>
          </a:prstGeom>
          <a:noFill/>
          <a:ln w="12700" cap="flat" cmpd="sng" algn="ctr">
            <a:solidFill>
              <a:sysClr val="windowText" lastClr="000000"/>
            </a:solidFill>
            <a:prstDash val="solid"/>
            <a:miter lim="800000"/>
          </a:ln>
          <a:effectLst/>
        </p:spPr>
        <p:txBody>
          <a:bodyPr anchor="ctr"/>
          <a:lstStyle/>
          <a:p>
            <a:pPr algn="ctr" defTabSz="914400" fontAlgn="auto">
              <a:spcBef>
                <a:spcPts val="0"/>
              </a:spcBef>
              <a:spcAft>
                <a:spcPts val="0"/>
              </a:spcAft>
              <a:defRPr/>
            </a:pPr>
            <a:endParaRPr lang="zh-CN" altLang="en-US" sz="1400" kern="0">
              <a:solidFill>
                <a:prstClr val="white"/>
              </a:solidFill>
              <a:latin typeface="微软雅黑" panose="020B0503020204020204" pitchFamily="34" charset="-122"/>
              <a:ea typeface="OPPOSans B"/>
            </a:endParaRPr>
          </a:p>
        </p:txBody>
      </p:sp>
      <p:sp>
        <p:nvSpPr>
          <p:cNvPr id="4" name="圆角矩形 18"/>
          <p:cNvSpPr/>
          <p:nvPr>
            <p:custDataLst>
              <p:tags r:id="rId4"/>
            </p:custDataLst>
          </p:nvPr>
        </p:nvSpPr>
        <p:spPr>
          <a:xfrm>
            <a:off x="928586" y="5416577"/>
            <a:ext cx="4156784" cy="411150"/>
          </a:xfrm>
          <a:prstGeom prst="roundRect">
            <a:avLst/>
          </a:prstGeom>
          <a:solidFill>
            <a:srgbClr val="007CD2"/>
          </a:solidFill>
          <a:ln>
            <a:noFill/>
          </a:ln>
        </p:spPr>
        <p:txBody>
          <a:bodyPr/>
          <a:lstStyle/>
          <a:p>
            <a:pPr lvl="0" algn="ctr">
              <a:spcBef>
                <a:spcPct val="0"/>
              </a:spcBef>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推动国际标准化进程</a:t>
            </a:r>
          </a:p>
        </p:txBody>
      </p:sp>
      <p:sp>
        <p:nvSpPr>
          <p:cNvPr id="7" name="文本框 6"/>
          <p:cNvSpPr txBox="1"/>
          <p:nvPr/>
        </p:nvSpPr>
        <p:spPr>
          <a:xfrm>
            <a:off x="928587" y="5880249"/>
            <a:ext cx="10176380" cy="679801"/>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rPr>
              <a:t>推动公共安全标准国际化进程</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     推进公共安全领域国家标准转化，研究制定一批公共安全国际标准，拓展深化标准化国际交流与合作。</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02599" y="945518"/>
            <a:ext cx="9589976" cy="5170646"/>
          </a:xfrm>
          <a:prstGeom prst="rect">
            <a:avLst/>
          </a:prstGeom>
          <a:noFill/>
        </p:spPr>
        <p:txBody>
          <a:bodyPr wrap="square">
            <a:spAutoFit/>
          </a:bodyPr>
          <a:lstStyle/>
          <a:p>
            <a:pPr algn="just">
              <a:lnSpc>
                <a:spcPct val="125000"/>
              </a:lnSpc>
            </a:pPr>
            <a:r>
              <a:rPr lang="zh-CN" altLang="en-US" sz="2400" b="1" dirty="0">
                <a:latin typeface="微软雅黑" panose="020B0503020204020204" pitchFamily="34" charset="-122"/>
                <a:ea typeface="微软雅黑" panose="020B0503020204020204" pitchFamily="34" charset="-122"/>
              </a:rPr>
              <a:t>（四</a:t>
            </a:r>
            <a:r>
              <a:rPr lang="zh-CN" altLang="en-US" sz="2400" b="1" dirty="0" smtClean="0">
                <a:latin typeface="微软雅黑" panose="020B0503020204020204" pitchFamily="34" charset="-122"/>
                <a:ea typeface="微软雅黑" panose="020B0503020204020204" pitchFamily="34" charset="-122"/>
              </a:rPr>
              <a:t>）社会治安</a:t>
            </a:r>
            <a:endParaRPr lang="en-US" altLang="zh-CN" sz="2400" b="1" dirty="0">
              <a:latin typeface="微软雅黑" panose="020B0503020204020204" pitchFamily="34" charset="-122"/>
              <a:ea typeface="微软雅黑" panose="020B0503020204020204" pitchFamily="34" charset="-122"/>
            </a:endParaRPr>
          </a:p>
          <a:p>
            <a:pPr algn="just">
              <a:lnSpc>
                <a:spcPct val="125000"/>
              </a:lnSpc>
            </a:pPr>
            <a:endParaRPr lang="zh-CN" altLang="en-US" sz="2400" dirty="0">
              <a:latin typeface="微软雅黑" panose="020B0503020204020204" pitchFamily="34" charset="-122"/>
              <a:ea typeface="微软雅黑" panose="020B0503020204020204" pitchFamily="34" charset="-122"/>
            </a:endParaRPr>
          </a:p>
          <a:p>
            <a:pPr marL="342900" indent="-342900" algn="just">
              <a:lnSpc>
                <a:spcPct val="125000"/>
              </a:lnSpc>
              <a:buFont typeface="Wingdings" panose="05000000000000000000" pitchFamily="2" charset="2"/>
              <a:buChar char="Ø"/>
            </a:pPr>
            <a:r>
              <a:rPr lang="zh-CN" altLang="zh-CN" sz="2400" b="1" dirty="0" smtClean="0">
                <a:latin typeface="黑体" panose="02010609060101010101" pitchFamily="49" charset="-122"/>
                <a:ea typeface="黑体" panose="02010609060101010101" pitchFamily="49" charset="-122"/>
              </a:rPr>
              <a:t>研制</a:t>
            </a:r>
            <a:r>
              <a:rPr lang="zh-CN" altLang="zh-CN" sz="2400" b="1" dirty="0" smtClean="0">
                <a:solidFill>
                  <a:srgbClr val="FF0000"/>
                </a:solidFill>
                <a:latin typeface="黑体" panose="02010609060101010101" pitchFamily="49" charset="-122"/>
                <a:ea typeface="黑体" panose="02010609060101010101" pitchFamily="49" charset="-122"/>
              </a:rPr>
              <a:t>大型活动安全</a:t>
            </a:r>
            <a:r>
              <a:rPr lang="zh-CN" altLang="zh-CN" sz="2400" b="1" dirty="0" smtClean="0">
                <a:latin typeface="黑体" panose="02010609060101010101" pitchFamily="49" charset="-122"/>
                <a:ea typeface="黑体" panose="02010609060101010101" pitchFamily="49" charset="-122"/>
              </a:rPr>
              <a:t>、民用枪支弹药、民用爆炸物品、</a:t>
            </a:r>
            <a:r>
              <a:rPr lang="zh-CN" altLang="zh-CN" sz="2400" b="1" dirty="0" smtClean="0">
                <a:solidFill>
                  <a:srgbClr val="FF0000"/>
                </a:solidFill>
                <a:latin typeface="黑体" panose="02010609060101010101" pitchFamily="49" charset="-122"/>
                <a:ea typeface="黑体" panose="02010609060101010101" pitchFamily="49" charset="-122"/>
              </a:rPr>
              <a:t>保安服务、治安保卫重点单位管理</a:t>
            </a:r>
            <a:r>
              <a:rPr lang="zh-CN" altLang="zh-CN" sz="2400" b="1" dirty="0" smtClean="0">
                <a:latin typeface="黑体" panose="02010609060101010101" pitchFamily="49" charset="-122"/>
                <a:ea typeface="黑体" panose="02010609060101010101" pitchFamily="49" charset="-122"/>
              </a:rPr>
              <a:t>等标准，以及户政、交通管理、出入境等政务服务标准。</a:t>
            </a:r>
            <a:endParaRPr lang="en-US" altLang="zh-CN" sz="2400" b="1" dirty="0" smtClean="0">
              <a:latin typeface="黑体" panose="02010609060101010101" pitchFamily="49" charset="-122"/>
              <a:ea typeface="黑体" panose="02010609060101010101" pitchFamily="49" charset="-122"/>
            </a:endParaRPr>
          </a:p>
          <a:p>
            <a:pPr marL="342900" indent="-342900" algn="just">
              <a:lnSpc>
                <a:spcPct val="125000"/>
              </a:lnSpc>
              <a:buFont typeface="Wingdings" panose="05000000000000000000" pitchFamily="2" charset="2"/>
              <a:buChar char="Ø"/>
            </a:pPr>
            <a:r>
              <a:rPr lang="zh-CN" altLang="zh-CN" sz="2400" b="1" dirty="0" smtClean="0">
                <a:latin typeface="黑体" panose="02010609060101010101" pitchFamily="49" charset="-122"/>
                <a:ea typeface="黑体" panose="02010609060101010101" pitchFamily="49" charset="-122"/>
              </a:rPr>
              <a:t>指导监督重点行业领域、重点要害单位部位加强治安防范技术应用和管理标准，推动公共安全视频图像信息联网共享应用和安全管理、智能分析与深度挖掘应用标准制修订。</a:t>
            </a:r>
            <a:endParaRPr lang="en-US" altLang="zh-CN" sz="2400" b="1" dirty="0" smtClean="0">
              <a:latin typeface="黑体" panose="02010609060101010101" pitchFamily="49" charset="-122"/>
              <a:ea typeface="黑体" panose="02010609060101010101" pitchFamily="49" charset="-122"/>
            </a:endParaRPr>
          </a:p>
          <a:p>
            <a:pPr marL="342900" indent="-342900" algn="just">
              <a:lnSpc>
                <a:spcPct val="125000"/>
              </a:lnSpc>
              <a:buFont typeface="Wingdings" panose="05000000000000000000" pitchFamily="2" charset="2"/>
              <a:buChar char="Ø"/>
            </a:pPr>
            <a:r>
              <a:rPr lang="zh-CN" altLang="zh-CN" sz="2400" b="1" dirty="0" smtClean="0">
                <a:latin typeface="黑体" panose="02010609060101010101" pitchFamily="49" charset="-122"/>
                <a:ea typeface="黑体" panose="02010609060101010101" pitchFamily="49" charset="-122"/>
              </a:rPr>
              <a:t>针对高安全实体防护、智能入侵探测报警、大客流快速防爆安全检查、人体生物特征识别应用，加强相关标准制修订，全面支撑国家社会治安防控体系建设。</a:t>
            </a:r>
            <a:endParaRPr lang="zh-CN" altLang="en-US" sz="2400" b="1" dirty="0">
              <a:latin typeface="黑体" panose="02010609060101010101" pitchFamily="49" charset="-122"/>
              <a:ea typeface="黑体" panose="02010609060101010101" pitchFamily="49" charset="-122"/>
            </a:endParaRPr>
          </a:p>
        </p:txBody>
      </p:sp>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全文内容</a:t>
            </a:r>
          </a:p>
        </p:txBody>
      </p:sp>
      <p:grpSp>
        <p:nvGrpSpPr>
          <p:cNvPr id="5"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0593" y="1323153"/>
            <a:ext cx="10474919" cy="5442772"/>
          </a:xfrm>
          <a:prstGeom prst="rect">
            <a:avLst/>
          </a:prstGeom>
          <a:noFill/>
        </p:spPr>
        <p:txBody>
          <a:bodyPr wrap="square">
            <a:spAutoFit/>
          </a:bodyPr>
          <a:lstStyle/>
          <a:p>
            <a:pPr>
              <a:lnSpc>
                <a:spcPct val="125000"/>
              </a:lnSpc>
            </a:pPr>
            <a:r>
              <a:rPr lang="zh-CN" altLang="en-US" sz="2000" dirty="0">
                <a:ea typeface="微软雅黑" panose="020B0503020204020204" pitchFamily="34" charset="-122"/>
              </a:rPr>
              <a:t>（一）加强组织实施</a:t>
            </a:r>
          </a:p>
          <a:p>
            <a:pPr>
              <a:lnSpc>
                <a:spcPct val="125000"/>
              </a:lnSpc>
            </a:pPr>
            <a:r>
              <a:rPr lang="zh-CN" altLang="en-US" sz="2000" dirty="0">
                <a:ea typeface="微软雅黑" panose="020B0503020204020204" pitchFamily="34" charset="-122"/>
              </a:rPr>
              <a:t>加强各行业、各部门、各级标准化技术组织间协调沟通，推进意见实施。地方有关部门要明确职责分工，制定切实可行的落实举措，统筹推进各项任务落地，形成上下联动、协同推进的公共安全标准化工作格局。强化金融、信用、人才、科技等政策支持，调动企事业单位、社会团体等积极性，推动形成多渠道参与、多元化投入的公共安全标准化工作格局。</a:t>
            </a:r>
          </a:p>
          <a:p>
            <a:pPr>
              <a:lnSpc>
                <a:spcPct val="125000"/>
              </a:lnSpc>
            </a:pPr>
            <a:r>
              <a:rPr lang="zh-CN" altLang="en-US" sz="2000" dirty="0">
                <a:ea typeface="微软雅黑" panose="020B0503020204020204" pitchFamily="34" charset="-122"/>
              </a:rPr>
              <a:t>（二）健全人才队伍</a:t>
            </a:r>
          </a:p>
          <a:p>
            <a:pPr>
              <a:lnSpc>
                <a:spcPct val="125000"/>
              </a:lnSpc>
            </a:pPr>
            <a:r>
              <a:rPr lang="zh-CN" altLang="en-US" sz="2000" dirty="0">
                <a:ea typeface="微软雅黑" panose="020B0503020204020204" pitchFamily="34" charset="-122"/>
              </a:rPr>
              <a:t>加强面向公共安全标准化从业人员的专题培训，健全标准化培训体系。鼓励标准化研究机构和企事业单位培养和引进公共安全标准化高端人才。依托标准化主管部门、行业主管部门、骨干企业、科研院所、高等院校等，积极开展公共安全标准化技术交流、专题研讨、专家指导服务等，培养一批懂市场、懂技术、懂标准的复合型人才。</a:t>
            </a:r>
          </a:p>
          <a:p>
            <a:pPr>
              <a:lnSpc>
                <a:spcPct val="125000"/>
              </a:lnSpc>
            </a:pPr>
            <a:r>
              <a:rPr lang="zh-CN" altLang="en-US" sz="2000" dirty="0">
                <a:ea typeface="微软雅黑" panose="020B0503020204020204" pitchFamily="34" charset="-122"/>
              </a:rPr>
              <a:t>（三）注重宣传推广</a:t>
            </a:r>
          </a:p>
          <a:p>
            <a:pPr>
              <a:lnSpc>
                <a:spcPct val="125000"/>
              </a:lnSpc>
            </a:pPr>
            <a:r>
              <a:rPr lang="zh-CN" altLang="en-US" sz="2000" dirty="0">
                <a:ea typeface="微软雅黑" panose="020B0503020204020204" pitchFamily="34" charset="-122"/>
              </a:rPr>
              <a:t>广泛宣传公共安全标准化相关政策规划、技术经验、标准体系、重点标准及试点成果，传播标准化工作理念，及时</a:t>
            </a:r>
            <a:r>
              <a:rPr lang="zh-CN" altLang="en-US" sz="2000" dirty="0">
                <a:solidFill>
                  <a:srgbClr val="FF0000"/>
                </a:solidFill>
                <a:ea typeface="微软雅黑" panose="020B0503020204020204" pitchFamily="34" charset="-122"/>
              </a:rPr>
              <a:t>总结推广工作中的典型经验做法</a:t>
            </a:r>
            <a:r>
              <a:rPr lang="zh-CN" altLang="en-US" sz="2000" dirty="0">
                <a:ea typeface="微软雅黑" panose="020B0503020204020204" pitchFamily="34" charset="-122"/>
              </a:rPr>
              <a:t>，建立</a:t>
            </a:r>
            <a:r>
              <a:rPr lang="zh-CN" altLang="en-US" sz="2000" dirty="0">
                <a:solidFill>
                  <a:srgbClr val="FF0000"/>
                </a:solidFill>
                <a:ea typeface="微软雅黑" panose="020B0503020204020204" pitchFamily="34" charset="-122"/>
              </a:rPr>
              <a:t>典型成果案例集</a:t>
            </a:r>
            <a:r>
              <a:rPr lang="zh-CN" altLang="en-US" sz="2000" dirty="0">
                <a:ea typeface="微软雅黑" panose="020B0503020204020204" pitchFamily="34" charset="-122"/>
              </a:rPr>
              <a:t>。充分利用</a:t>
            </a:r>
            <a:r>
              <a:rPr lang="zh-CN" altLang="en-US" sz="2000" dirty="0">
                <a:solidFill>
                  <a:srgbClr val="FF0000"/>
                </a:solidFill>
                <a:ea typeface="微软雅黑" panose="020B0503020204020204" pitchFamily="34" charset="-122"/>
              </a:rPr>
              <a:t>标准化实训基地</a:t>
            </a:r>
            <a:r>
              <a:rPr lang="zh-CN" altLang="en-US" sz="2000" dirty="0">
                <a:ea typeface="微软雅黑" panose="020B0503020204020204" pitchFamily="34" charset="-122"/>
              </a:rPr>
              <a:t>等，搭建行业、部门、地方学习交流平台。</a:t>
            </a:r>
          </a:p>
        </p:txBody>
      </p:sp>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全文内容</a:t>
            </a:r>
          </a:p>
        </p:txBody>
      </p:sp>
      <p:grpSp>
        <p:nvGrpSpPr>
          <p:cNvPr id="5"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9" name="剪去单角的矩形 17"/>
          <p:cNvSpPr/>
          <p:nvPr/>
        </p:nvSpPr>
        <p:spPr>
          <a:xfrm>
            <a:off x="801783" y="844949"/>
            <a:ext cx="1415610" cy="410910"/>
          </a:xfrm>
          <a:prstGeom prst="snip1Rect">
            <a:avLst>
              <a:gd name="adj" fmla="val 37178"/>
            </a:avLst>
          </a:prstGeom>
          <a:solidFill>
            <a:srgbClr val="F98233"/>
          </a:solidFill>
          <a:effectLst>
            <a:outerShdw blurRad="50800" dist="38100" dir="2700000" algn="tl" rotWithShape="0">
              <a:prstClr val="black">
                <a:alpha val="40000"/>
              </a:prstClr>
            </a:outerShdw>
          </a:effectLst>
        </p:spPr>
        <p:txBody>
          <a:bodyPr rot="0" spcFirstLastPara="0" vertOverflow="overflow" horzOverflow="overflow" vert="horz" wrap="square" lIns="91461" tIns="45731" rIns="91461" bIns="45731" numCol="1" spcCol="0" rtlCol="0" fromWordArt="0" anchor="ctr" anchorCtr="0" forceAA="0" compatLnSpc="1">
            <a:spAutoFit/>
          </a:bodyPr>
          <a:lstStyle/>
          <a:p>
            <a:pPr defTabSz="914400" fontAlgn="auto">
              <a:lnSpc>
                <a:spcPts val="1900"/>
              </a:lnSpc>
              <a:spcBef>
                <a:spcPts val="0"/>
              </a:spcBef>
              <a:spcAft>
                <a:spcPts val="0"/>
              </a:spcAft>
              <a:defRPr/>
            </a:pPr>
            <a:r>
              <a:rPr lang="zh-CN" altLang="en-US" sz="2000" b="1" dirty="0">
                <a:solidFill>
                  <a:prstClr val="white"/>
                </a:solidFill>
                <a:latin typeface="微软雅黑" panose="020B0503020204020204" pitchFamily="34" charset="-122"/>
                <a:ea typeface="微软雅黑" panose="020B0503020204020204" pitchFamily="34" charset="-122"/>
              </a:rPr>
              <a:t>保障实施</a:t>
            </a: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微软雅黑" panose="020B0503020204020204" pitchFamily="34" charset="-122"/>
              </a:rPr>
              <a:pPr eaLnBrk="1" hangingPunct="1"/>
              <a:t>18</a:t>
            </a:fld>
            <a:endParaRPr lang="zh-CN" altLang="en-US" dirty="0">
              <a:solidFill>
                <a:srgbClr val="898989"/>
              </a:solidFill>
              <a:ea typeface="微软雅黑" panose="020B0503020204020204" pitchFamily="34" charset="-122"/>
            </a:endParaRPr>
          </a:p>
        </p:txBody>
      </p:sp>
      <p:grpSp>
        <p:nvGrpSpPr>
          <p:cNvPr id="2" name="组合 7"/>
          <p:cNvGrpSpPr/>
          <p:nvPr/>
        </p:nvGrpSpPr>
        <p:grpSpPr bwMode="auto">
          <a:xfrm>
            <a:off x="1116013" y="2986112"/>
            <a:ext cx="10258425" cy="947738"/>
            <a:chOff x="1785918" y="3211475"/>
            <a:chExt cx="5357850" cy="642966"/>
          </a:xfrm>
        </p:grpSpPr>
        <p:sp>
          <p:nvSpPr>
            <p:cNvPr id="9" name="圆角矩形 8"/>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smtClean="0">
                  <a:solidFill>
                    <a:schemeClr val="tx1"/>
                  </a:solidFill>
                  <a:latin typeface="微软雅黑" panose="020B0503020204020204" pitchFamily="34" charset="-122"/>
                  <a:ea typeface="微软雅黑" panose="020B0503020204020204" pitchFamily="34" charset="-122"/>
                </a:rPr>
                <a:t>下一步工作计划</a:t>
              </a:r>
              <a:endParaRPr lang="zh-CN" altLang="zh-CN" sz="32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smtClean="0">
                  <a:latin typeface="微软雅黑" panose="020B0503020204020204" pitchFamily="34" charset="-122"/>
                  <a:ea typeface="微软雅黑" panose="020B0503020204020204" pitchFamily="34" charset="-122"/>
                </a:rPr>
                <a:t>四</a:t>
              </a:r>
              <a:endParaRPr lang="zh-CN" altLang="en-US" sz="2700" b="1"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96987" y="946085"/>
            <a:ext cx="10782990" cy="1655617"/>
          </a:xfrm>
        </p:spPr>
        <p:txBody>
          <a:bodyPr>
            <a:noAutofit/>
          </a:bodyPr>
          <a:lstStyle/>
          <a:p>
            <a:pPr marL="0" indent="0" algn="just">
              <a:lnSpc>
                <a:spcPct val="125000"/>
              </a:lnSpc>
              <a:buNone/>
              <a:defRPr/>
            </a:pPr>
            <a:r>
              <a:rPr lang="zh-CN" altLang="en-US" sz="2400" dirty="0">
                <a:solidFill>
                  <a:schemeClr val="tx1">
                    <a:lumMod val="85000"/>
                    <a:lumOff val="15000"/>
                  </a:schemeClr>
                </a:solidFill>
              </a:rPr>
              <a:t>全国公共安全基础标准化技术委员会（</a:t>
            </a:r>
            <a:r>
              <a:rPr lang="en-US" altLang="zh-CN" sz="2400" dirty="0">
                <a:solidFill>
                  <a:schemeClr val="tx1">
                    <a:lumMod val="85000"/>
                    <a:lumOff val="15000"/>
                  </a:schemeClr>
                </a:solidFill>
              </a:rPr>
              <a:t>SAC/TC 351</a:t>
            </a:r>
            <a:r>
              <a:rPr lang="zh-CN" altLang="en-US" sz="2400" dirty="0">
                <a:solidFill>
                  <a:schemeClr val="tx1">
                    <a:lumMod val="85000"/>
                    <a:lumOff val="15000"/>
                  </a:schemeClr>
                </a:solidFill>
              </a:rPr>
              <a:t>）成立于</a:t>
            </a:r>
            <a:r>
              <a:rPr lang="en-US" altLang="zh-CN" sz="2400" dirty="0">
                <a:solidFill>
                  <a:schemeClr val="tx1">
                    <a:lumMod val="85000"/>
                    <a:lumOff val="15000"/>
                  </a:schemeClr>
                </a:solidFill>
              </a:rPr>
              <a:t>2008</a:t>
            </a:r>
            <a:r>
              <a:rPr lang="zh-CN" altLang="en-US" sz="2400" dirty="0">
                <a:solidFill>
                  <a:schemeClr val="tx1">
                    <a:lumMod val="85000"/>
                    <a:lumOff val="15000"/>
                  </a:schemeClr>
                </a:solidFill>
              </a:rPr>
              <a:t>年，于</a:t>
            </a:r>
            <a:r>
              <a:rPr lang="en-US" altLang="zh-CN" sz="2400" dirty="0">
                <a:solidFill>
                  <a:schemeClr val="tx1">
                    <a:lumMod val="85000"/>
                    <a:lumOff val="15000"/>
                  </a:schemeClr>
                </a:solidFill>
              </a:rPr>
              <a:t>2016</a:t>
            </a:r>
            <a:r>
              <a:rPr lang="zh-CN" altLang="en-US" sz="2400" dirty="0">
                <a:solidFill>
                  <a:schemeClr val="tx1">
                    <a:lumMod val="85000"/>
                    <a:lumOff val="15000"/>
                  </a:schemeClr>
                </a:solidFill>
              </a:rPr>
              <a:t>年</a:t>
            </a:r>
            <a:r>
              <a:rPr lang="en-US" altLang="zh-CN" sz="2400" dirty="0">
                <a:solidFill>
                  <a:schemeClr val="tx1">
                    <a:lumMod val="85000"/>
                    <a:lumOff val="15000"/>
                  </a:schemeClr>
                </a:solidFill>
              </a:rPr>
              <a:t>1</a:t>
            </a:r>
            <a:r>
              <a:rPr lang="zh-CN" altLang="en-US" sz="2400" dirty="0">
                <a:solidFill>
                  <a:schemeClr val="tx1">
                    <a:lumMod val="85000"/>
                    <a:lumOff val="15000"/>
                  </a:schemeClr>
                </a:solidFill>
              </a:rPr>
              <a:t>月成立第二届技术委员会，</a:t>
            </a:r>
            <a:r>
              <a:rPr lang="en-US" altLang="zh-CN" sz="2400" dirty="0">
                <a:solidFill>
                  <a:schemeClr val="tx1">
                    <a:lumMod val="85000"/>
                    <a:lumOff val="15000"/>
                  </a:schemeClr>
                </a:solidFill>
              </a:rPr>
              <a:t>2023</a:t>
            </a:r>
            <a:r>
              <a:rPr lang="zh-CN" altLang="en-US" sz="2400" dirty="0">
                <a:solidFill>
                  <a:schemeClr val="tx1">
                    <a:lumMod val="85000"/>
                    <a:lumOff val="15000"/>
                  </a:schemeClr>
                </a:solidFill>
              </a:rPr>
              <a:t>年</a:t>
            </a:r>
            <a:r>
              <a:rPr lang="en-US" altLang="zh-CN" sz="2400" dirty="0">
                <a:solidFill>
                  <a:schemeClr val="tx1">
                    <a:lumMod val="85000"/>
                    <a:lumOff val="15000"/>
                  </a:schemeClr>
                </a:solidFill>
              </a:rPr>
              <a:t>2</a:t>
            </a:r>
            <a:r>
              <a:rPr lang="zh-CN" altLang="en-US" sz="2400" dirty="0">
                <a:solidFill>
                  <a:schemeClr val="tx1">
                    <a:lumMod val="85000"/>
                    <a:lumOff val="15000"/>
                  </a:schemeClr>
                </a:solidFill>
              </a:rPr>
              <a:t>月成立第三届技术委员会，主任委员</a:t>
            </a:r>
            <a:r>
              <a:rPr lang="en-US" altLang="zh-CN" sz="2400" dirty="0">
                <a:solidFill>
                  <a:schemeClr val="tx1">
                    <a:lumMod val="85000"/>
                    <a:lumOff val="15000"/>
                  </a:schemeClr>
                </a:solidFill>
              </a:rPr>
              <a:t>1</a:t>
            </a:r>
            <a:r>
              <a:rPr lang="zh-CN" altLang="en-US" sz="2400" dirty="0">
                <a:solidFill>
                  <a:schemeClr val="tx1">
                    <a:lumMod val="85000"/>
                    <a:lumOff val="15000"/>
                  </a:schemeClr>
                </a:solidFill>
              </a:rPr>
              <a:t>人，</a:t>
            </a:r>
            <a:r>
              <a:rPr lang="zh-CN" altLang="zh-CN" sz="2400" dirty="0">
                <a:solidFill>
                  <a:schemeClr val="tx1">
                    <a:lumMod val="85000"/>
                    <a:lumOff val="15000"/>
                  </a:schemeClr>
                </a:solidFill>
              </a:rPr>
              <a:t>副主任委员</a:t>
            </a:r>
            <a:r>
              <a:rPr lang="en-US" altLang="zh-CN" sz="2400" dirty="0">
                <a:solidFill>
                  <a:schemeClr val="tx1">
                    <a:lumMod val="85000"/>
                    <a:lumOff val="15000"/>
                  </a:schemeClr>
                </a:solidFill>
              </a:rPr>
              <a:t>4</a:t>
            </a:r>
            <a:r>
              <a:rPr lang="zh-CN" altLang="zh-CN" sz="2400" dirty="0">
                <a:solidFill>
                  <a:schemeClr val="tx1">
                    <a:lumMod val="85000"/>
                    <a:lumOff val="15000"/>
                  </a:schemeClr>
                </a:solidFill>
              </a:rPr>
              <a:t>人，秘书长</a:t>
            </a:r>
            <a:r>
              <a:rPr lang="en-US" altLang="zh-CN" sz="2400" dirty="0">
                <a:solidFill>
                  <a:schemeClr val="tx1">
                    <a:lumMod val="85000"/>
                    <a:lumOff val="15000"/>
                  </a:schemeClr>
                </a:solidFill>
              </a:rPr>
              <a:t>1</a:t>
            </a:r>
            <a:r>
              <a:rPr lang="zh-CN" altLang="zh-CN" sz="2400" dirty="0">
                <a:solidFill>
                  <a:schemeClr val="tx1">
                    <a:lumMod val="85000"/>
                    <a:lumOff val="15000"/>
                  </a:schemeClr>
                </a:solidFill>
              </a:rPr>
              <a:t>人，副秘书长</a:t>
            </a:r>
            <a:r>
              <a:rPr lang="en-US" altLang="zh-CN" sz="2400" dirty="0">
                <a:solidFill>
                  <a:schemeClr val="tx1">
                    <a:lumMod val="85000"/>
                    <a:lumOff val="15000"/>
                  </a:schemeClr>
                </a:solidFill>
              </a:rPr>
              <a:t>1</a:t>
            </a:r>
            <a:r>
              <a:rPr lang="zh-CN" altLang="zh-CN" sz="2400" dirty="0">
                <a:solidFill>
                  <a:schemeClr val="tx1">
                    <a:lumMod val="85000"/>
                    <a:lumOff val="15000"/>
                  </a:schemeClr>
                </a:solidFill>
              </a:rPr>
              <a:t>人。</a:t>
            </a:r>
            <a:r>
              <a:rPr lang="zh-CN" altLang="en-US" sz="2400" dirty="0">
                <a:solidFill>
                  <a:schemeClr val="tx1">
                    <a:lumMod val="85000"/>
                    <a:lumOff val="15000"/>
                  </a:schemeClr>
                </a:solidFill>
              </a:rPr>
              <a:t>由中国工程院院士、清华大学公共安全研究院院长范维澄担任主任委员。</a:t>
            </a:r>
            <a:endParaRPr lang="en-US" altLang="zh-CN" sz="2400" dirty="0">
              <a:solidFill>
                <a:schemeClr val="tx1">
                  <a:lumMod val="85000"/>
                  <a:lumOff val="15000"/>
                </a:schemeClr>
              </a:solidFill>
            </a:endParaRPr>
          </a:p>
        </p:txBody>
      </p:sp>
      <p:pic>
        <p:nvPicPr>
          <p:cNvPr id="129027" name="图片 2" descr="C:\Users\lenovo\AppData\Local\Temp\WeChat Files\781026210815334885.jpg"/>
          <p:cNvPicPr>
            <a:picLocks noChangeAspect="1" noChangeArrowheads="1"/>
          </p:cNvPicPr>
          <p:nvPr/>
        </p:nvPicPr>
        <p:blipFill>
          <a:blip r:embed="rId3" cstate="print"/>
          <a:srcRect/>
          <a:stretch>
            <a:fillRect/>
          </a:stretch>
        </p:blipFill>
        <p:spPr bwMode="auto">
          <a:xfrm>
            <a:off x="777020" y="2923795"/>
            <a:ext cx="5331155" cy="3518715"/>
          </a:xfrm>
          <a:prstGeom prst="rect">
            <a:avLst/>
          </a:prstGeom>
          <a:noFill/>
          <a:ln w="9525">
            <a:solidFill>
              <a:schemeClr val="bg1"/>
            </a:solidFill>
            <a:miter lim="800000"/>
            <a:headEnd/>
            <a:tailEnd/>
          </a:ln>
        </p:spPr>
      </p:pic>
      <p:pic>
        <p:nvPicPr>
          <p:cNvPr id="129028" name="图片 1" descr="C:\Users\lenovo\AppData\Local\Temp\WeChat Files\452880810896959405.jpg"/>
          <p:cNvPicPr>
            <a:picLocks noChangeAspect="1" noChangeArrowheads="1"/>
          </p:cNvPicPr>
          <p:nvPr/>
        </p:nvPicPr>
        <p:blipFill>
          <a:blip r:embed="rId4" cstate="print"/>
          <a:srcRect/>
          <a:stretch>
            <a:fillRect/>
          </a:stretch>
        </p:blipFill>
        <p:spPr bwMode="auto">
          <a:xfrm>
            <a:off x="6108175" y="2923795"/>
            <a:ext cx="5345974" cy="3518715"/>
          </a:xfrm>
          <a:prstGeom prst="rect">
            <a:avLst/>
          </a:prstGeom>
          <a:noFill/>
          <a:ln w="9525">
            <a:solidFill>
              <a:schemeClr val="bg1"/>
            </a:solidFill>
            <a:miter lim="800000"/>
            <a:headEnd/>
            <a:tailEnd/>
          </a:ln>
        </p:spPr>
      </p:pic>
      <p:sp>
        <p:nvSpPr>
          <p:cNvPr id="129029" name="TextBox 1"/>
          <p:cNvSpPr txBox="1">
            <a:spLocks noChangeArrowheads="1"/>
          </p:cNvSpPr>
          <p:nvPr/>
        </p:nvSpPr>
        <p:spPr bwMode="auto">
          <a:xfrm>
            <a:off x="264939" y="117426"/>
            <a:ext cx="9192960" cy="533524"/>
          </a:xfrm>
          <a:prstGeom prst="rect">
            <a:avLst/>
          </a:prstGeom>
          <a:noFill/>
          <a:ln w="9525">
            <a:noFill/>
            <a:miter lim="800000"/>
            <a:headEnd/>
            <a:tailEnd/>
          </a:ln>
        </p:spPr>
        <p:txBody>
          <a:bodyPr lIns="121944" tIns="60972" rIns="121944" bIns="60972">
            <a:spAutoFit/>
          </a:bodyPr>
          <a:lstStyle/>
          <a:p>
            <a:pPr eaLnBrk="1" hangingPunct="1">
              <a:buFont typeface="Arial" pitchFamily="34" charset="0"/>
              <a:buNone/>
            </a:pPr>
            <a:r>
              <a:rPr lang="zh-CN" altLang="en-US" sz="2700" b="1" dirty="0" smtClean="0">
                <a:solidFill>
                  <a:schemeClr val="bg1"/>
                </a:solidFill>
                <a:latin typeface="黑体" pitchFamily="49" charset="-122"/>
                <a:ea typeface="黑体" pitchFamily="49" charset="-122"/>
              </a:rPr>
              <a:t>全国</a:t>
            </a:r>
            <a:r>
              <a:rPr lang="zh-CN" altLang="en-US" sz="2700" b="1" dirty="0">
                <a:solidFill>
                  <a:schemeClr val="bg1"/>
                </a:solidFill>
                <a:latin typeface="黑体" pitchFamily="49" charset="-122"/>
                <a:ea typeface="黑体" pitchFamily="49" charset="-122"/>
              </a:rPr>
              <a:t>公共安全基础标准化技术委员会（</a:t>
            </a:r>
            <a:r>
              <a:rPr lang="en-US" altLang="zh-CN" sz="2700" b="1" dirty="0">
                <a:solidFill>
                  <a:schemeClr val="bg1"/>
                </a:solidFill>
                <a:latin typeface="黑体" pitchFamily="49" charset="-122"/>
                <a:ea typeface="黑体" pitchFamily="49" charset="-122"/>
              </a:rPr>
              <a:t>SAC/TC351</a:t>
            </a:r>
            <a:r>
              <a:rPr lang="zh-CN" altLang="en-US" sz="2700" b="1" dirty="0">
                <a:solidFill>
                  <a:schemeClr val="bg1"/>
                </a:solidFill>
                <a:latin typeface="黑体" pitchFamily="49" charset="-122"/>
                <a:ea typeface="黑体" pitchFamily="49" charset="-122"/>
              </a:rPr>
              <a:t>）</a:t>
            </a:r>
          </a:p>
        </p:txBody>
      </p:sp>
      <p:sp>
        <p:nvSpPr>
          <p:cNvPr id="129030" name="灯片编号占位符 1"/>
          <p:cNvSpPr>
            <a:spLocks noGrp="1" noChangeArrowheads="1"/>
          </p:cNvSpPr>
          <p:nvPr>
            <p:ph type="sldNum" sz="quarter" idx="12"/>
          </p:nvPr>
        </p:nvSpPr>
        <p:spPr bwMode="auto">
          <a:noFill/>
          <a:ln>
            <a:miter lim="800000"/>
            <a:headEnd/>
            <a:tailEnd/>
          </a:ln>
        </p:spPr>
        <p:txBody>
          <a:bodyPr/>
          <a:lstStyle/>
          <a:p>
            <a:fld id="{8AC990EE-D843-45DB-B590-93C9BDA35F97}" type="slidenum">
              <a:rPr lang="zh-CN" altLang="en-US"/>
              <a:pPr/>
              <a:t>19</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微软雅黑" panose="020B0503020204020204" pitchFamily="34" charset="-122"/>
              </a:rPr>
              <a:pPr eaLnBrk="1" hangingPunct="1"/>
              <a:t>2</a:t>
            </a:fld>
            <a:endParaRPr lang="zh-CN" altLang="en-US" dirty="0">
              <a:solidFill>
                <a:srgbClr val="898989"/>
              </a:solidFill>
              <a:ea typeface="微软雅黑" panose="020B0503020204020204" pitchFamily="34" charset="-122"/>
            </a:endParaRPr>
          </a:p>
        </p:txBody>
      </p:sp>
      <p:grpSp>
        <p:nvGrpSpPr>
          <p:cNvPr id="5123" name="组合 3"/>
          <p:cNvGrpSpPr/>
          <p:nvPr/>
        </p:nvGrpSpPr>
        <p:grpSpPr bwMode="auto">
          <a:xfrm>
            <a:off x="1084263" y="2505324"/>
            <a:ext cx="10258425" cy="947738"/>
            <a:chOff x="1785918" y="2425681"/>
            <a:chExt cx="5357850" cy="642966"/>
          </a:xfrm>
        </p:grpSpPr>
        <p:sp>
          <p:nvSpPr>
            <p:cNvPr id="5" name="圆角矩形 4"/>
            <p:cNvSpPr/>
            <p:nvPr/>
          </p:nvSpPr>
          <p:spPr>
            <a:xfrm>
              <a:off x="2000232" y="2425681"/>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6" name="矩形 5"/>
            <p:cNvSpPr/>
            <p:nvPr/>
          </p:nvSpPr>
          <p:spPr>
            <a:xfrm>
              <a:off x="1785918" y="2497119"/>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二</a:t>
              </a:r>
              <a:endParaRPr lang="zh-CN" altLang="en-US" sz="2700" b="1" dirty="0">
                <a:latin typeface="微软雅黑" panose="020B0503020204020204" pitchFamily="34" charset="-122"/>
                <a:ea typeface="微软雅黑" panose="020B0503020204020204" pitchFamily="34" charset="-122"/>
              </a:endParaRPr>
            </a:p>
          </p:txBody>
        </p:sp>
        <p:sp>
          <p:nvSpPr>
            <p:cNvPr id="5144" name="TextBox 6"/>
            <p:cNvSpPr txBox="1">
              <a:spLocks noChangeArrowheads="1"/>
            </p:cNvSpPr>
            <p:nvPr/>
          </p:nvSpPr>
          <p:spPr bwMode="auto">
            <a:xfrm>
              <a:off x="2428860" y="2529047"/>
              <a:ext cx="4429156" cy="396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指导意见</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出台背景</a:t>
              </a:r>
              <a:endParaRPr lang="zh-CN" altLang="zh-CN" sz="3200" b="1" dirty="0">
                <a:latin typeface="微软雅黑" panose="020B0503020204020204" pitchFamily="34" charset="-122"/>
                <a:ea typeface="微软雅黑" panose="020B0503020204020204" pitchFamily="34" charset="-122"/>
              </a:endParaRPr>
            </a:p>
          </p:txBody>
        </p:sp>
      </p:grpSp>
      <p:grpSp>
        <p:nvGrpSpPr>
          <p:cNvPr id="5124" name="组合 7"/>
          <p:cNvGrpSpPr/>
          <p:nvPr/>
        </p:nvGrpSpPr>
        <p:grpSpPr bwMode="auto">
          <a:xfrm>
            <a:off x="1116013" y="3956907"/>
            <a:ext cx="10258425" cy="947738"/>
            <a:chOff x="1785918" y="3211475"/>
            <a:chExt cx="5357850" cy="642966"/>
          </a:xfrm>
        </p:grpSpPr>
        <p:sp>
          <p:nvSpPr>
            <p:cNvPr id="9" name="圆角矩形 8"/>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指导意见</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chemeClr val="tx1"/>
                  </a:solidFill>
                  <a:latin typeface="微软雅黑" panose="020B0503020204020204" pitchFamily="34" charset="-122"/>
                  <a:ea typeface="微软雅黑" panose="020B0503020204020204" pitchFamily="34" charset="-122"/>
                </a:rPr>
                <a:t>全文内容</a:t>
              </a:r>
              <a:endParaRPr lang="zh-CN" altLang="zh-CN" sz="32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三</a:t>
              </a:r>
              <a:endParaRPr lang="zh-CN" altLang="en-US" sz="2700" b="1" dirty="0">
                <a:latin typeface="微软雅黑" panose="020B0503020204020204" pitchFamily="34" charset="-122"/>
                <a:ea typeface="微软雅黑" panose="020B0503020204020204" pitchFamily="34" charset="-122"/>
              </a:endParaRPr>
            </a:p>
          </p:txBody>
        </p:sp>
      </p:grpSp>
      <p:grpSp>
        <p:nvGrpSpPr>
          <p:cNvPr id="13" name="组合 7"/>
          <p:cNvGrpSpPr/>
          <p:nvPr/>
        </p:nvGrpSpPr>
        <p:grpSpPr bwMode="auto">
          <a:xfrm>
            <a:off x="1131750" y="5410014"/>
            <a:ext cx="10258425" cy="947738"/>
            <a:chOff x="1785918" y="3211475"/>
            <a:chExt cx="5357850" cy="642966"/>
          </a:xfrm>
        </p:grpSpPr>
        <p:sp>
          <p:nvSpPr>
            <p:cNvPr id="14" name="圆角矩形 13"/>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smtClean="0">
                  <a:solidFill>
                    <a:schemeClr val="tx1"/>
                  </a:solidFill>
                  <a:latin typeface="微软雅黑" panose="020B0503020204020204" pitchFamily="34" charset="-122"/>
                  <a:ea typeface="微软雅黑" panose="020B0503020204020204" pitchFamily="34" charset="-122"/>
                </a:rPr>
                <a:t>下一步工作计划</a:t>
              </a:r>
              <a:endParaRPr lang="zh-CN" altLang="zh-CN" sz="3200" b="1"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smtClean="0">
                  <a:latin typeface="微软雅黑" panose="020B0503020204020204" pitchFamily="34" charset="-122"/>
                  <a:ea typeface="微软雅黑" panose="020B0503020204020204" pitchFamily="34" charset="-122"/>
                </a:rPr>
                <a:t>四</a:t>
              </a:r>
              <a:endParaRPr lang="zh-CN" altLang="en-US" sz="2700" b="1" dirty="0">
                <a:latin typeface="微软雅黑" panose="020B0503020204020204" pitchFamily="34" charset="-122"/>
                <a:ea typeface="微软雅黑" panose="020B0503020204020204" pitchFamily="34" charset="-122"/>
              </a:endParaRPr>
            </a:p>
          </p:txBody>
        </p:sp>
      </p:grpSp>
      <p:grpSp>
        <p:nvGrpSpPr>
          <p:cNvPr id="16" name="组合 3"/>
          <p:cNvGrpSpPr/>
          <p:nvPr/>
        </p:nvGrpSpPr>
        <p:grpSpPr bwMode="auto">
          <a:xfrm>
            <a:off x="1059742" y="1089534"/>
            <a:ext cx="10258425" cy="947738"/>
            <a:chOff x="1785918" y="2425681"/>
            <a:chExt cx="5357850" cy="642966"/>
          </a:xfrm>
        </p:grpSpPr>
        <p:sp>
          <p:nvSpPr>
            <p:cNvPr id="17" name="圆角矩形 16"/>
            <p:cNvSpPr/>
            <p:nvPr/>
          </p:nvSpPr>
          <p:spPr>
            <a:xfrm>
              <a:off x="2000232" y="2425681"/>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8" name="矩形 17"/>
            <p:cNvSpPr/>
            <p:nvPr/>
          </p:nvSpPr>
          <p:spPr>
            <a:xfrm>
              <a:off x="1785918" y="2497119"/>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smtClean="0">
                  <a:latin typeface="微软雅黑" panose="020B0503020204020204" pitchFamily="34" charset="-122"/>
                  <a:ea typeface="微软雅黑" panose="020B0503020204020204" pitchFamily="34" charset="-122"/>
                </a:rPr>
                <a:t>一</a:t>
              </a:r>
              <a:endParaRPr lang="zh-CN" altLang="en-US" sz="2700" b="1" dirty="0">
                <a:latin typeface="微软雅黑" panose="020B0503020204020204" pitchFamily="34" charset="-122"/>
                <a:ea typeface="微软雅黑" panose="020B0503020204020204" pitchFamily="34" charset="-122"/>
              </a:endParaRPr>
            </a:p>
          </p:txBody>
        </p:sp>
        <p:sp>
          <p:nvSpPr>
            <p:cNvPr id="19" name="TextBox 6"/>
            <p:cNvSpPr txBox="1">
              <a:spLocks noChangeArrowheads="1"/>
            </p:cNvSpPr>
            <p:nvPr/>
          </p:nvSpPr>
          <p:spPr bwMode="auto">
            <a:xfrm>
              <a:off x="2428860" y="2529047"/>
              <a:ext cx="4429156" cy="396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latin typeface="微软雅黑" panose="020B0503020204020204" pitchFamily="34" charset="-122"/>
                  <a:ea typeface="微软雅黑" panose="020B0503020204020204" pitchFamily="34" charset="-122"/>
                </a:rPr>
                <a:t>保安服务标准化重要意义</a:t>
              </a:r>
              <a:endParaRPr lang="zh-CN" altLang="zh-CN" sz="3200" b="1"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p:cNvGrpSpPr>
          <p:nvPr/>
        </p:nvGrpSpPr>
        <p:grpSpPr bwMode="auto">
          <a:xfrm>
            <a:off x="9192582" y="1086102"/>
            <a:ext cx="1439708" cy="5487670"/>
            <a:chOff x="6435687" y="813932"/>
            <a:chExt cx="1080000" cy="4115566"/>
          </a:xfrm>
        </p:grpSpPr>
        <p:pic>
          <p:nvPicPr>
            <p:cNvPr id="131085" name="图片 3"/>
            <p:cNvPicPr>
              <a:picLocks noChangeArrowheads="1"/>
            </p:cNvPicPr>
            <p:nvPr/>
          </p:nvPicPr>
          <p:blipFill>
            <a:blip r:embed="rId3" cstate="print"/>
            <a:srcRect l="30238" t="20470" r="18839"/>
            <a:stretch>
              <a:fillRect/>
            </a:stretch>
          </p:blipFill>
          <p:spPr bwMode="auto">
            <a:xfrm>
              <a:off x="6435687" y="813932"/>
              <a:ext cx="1080000" cy="1026000"/>
            </a:xfrm>
            <a:prstGeom prst="rect">
              <a:avLst/>
            </a:prstGeom>
            <a:noFill/>
            <a:ln w="9525">
              <a:noFill/>
              <a:miter lim="800000"/>
              <a:headEnd/>
              <a:tailEnd/>
            </a:ln>
          </p:spPr>
        </p:pic>
        <p:pic>
          <p:nvPicPr>
            <p:cNvPr id="131086" name="图片 8"/>
            <p:cNvPicPr>
              <a:picLocks noChangeArrowheads="1"/>
            </p:cNvPicPr>
            <p:nvPr/>
          </p:nvPicPr>
          <p:blipFill>
            <a:blip r:embed="rId4" cstate="print"/>
            <a:srcRect l="29526" t="21060" r="21849"/>
            <a:stretch>
              <a:fillRect/>
            </a:stretch>
          </p:blipFill>
          <p:spPr bwMode="auto">
            <a:xfrm>
              <a:off x="6435687" y="1843787"/>
              <a:ext cx="1080000" cy="1026000"/>
            </a:xfrm>
            <a:prstGeom prst="rect">
              <a:avLst/>
            </a:prstGeom>
            <a:noFill/>
            <a:ln w="9525">
              <a:noFill/>
              <a:miter lim="800000"/>
              <a:headEnd/>
              <a:tailEnd/>
            </a:ln>
          </p:spPr>
        </p:pic>
        <p:pic>
          <p:nvPicPr>
            <p:cNvPr id="131087" name="图片 12"/>
            <p:cNvPicPr>
              <a:picLocks noChangeArrowheads="1"/>
            </p:cNvPicPr>
            <p:nvPr/>
          </p:nvPicPr>
          <p:blipFill>
            <a:blip r:embed="rId5" cstate="print"/>
            <a:srcRect l="27162" t="21651" r="24651"/>
            <a:stretch>
              <a:fillRect/>
            </a:stretch>
          </p:blipFill>
          <p:spPr bwMode="auto">
            <a:xfrm>
              <a:off x="6435687" y="2873642"/>
              <a:ext cx="1080000" cy="1026000"/>
            </a:xfrm>
            <a:prstGeom prst="rect">
              <a:avLst/>
            </a:prstGeom>
            <a:noFill/>
            <a:ln w="9525">
              <a:noFill/>
              <a:miter lim="800000"/>
              <a:headEnd/>
              <a:tailEnd/>
            </a:ln>
          </p:spPr>
        </p:pic>
        <p:pic>
          <p:nvPicPr>
            <p:cNvPr id="131088" name="Picture 3"/>
            <p:cNvPicPr>
              <a:picLocks noChangeArrowheads="1"/>
            </p:cNvPicPr>
            <p:nvPr/>
          </p:nvPicPr>
          <p:blipFill>
            <a:blip r:embed="rId6" cstate="print"/>
            <a:srcRect l="31313" t="43599" r="33333"/>
            <a:stretch>
              <a:fillRect/>
            </a:stretch>
          </p:blipFill>
          <p:spPr bwMode="auto">
            <a:xfrm>
              <a:off x="6435687" y="3903498"/>
              <a:ext cx="1080000" cy="1026000"/>
            </a:xfrm>
            <a:prstGeom prst="rect">
              <a:avLst/>
            </a:prstGeom>
            <a:noFill/>
            <a:ln w="9525">
              <a:noFill/>
              <a:miter lim="800000"/>
              <a:headEnd/>
              <a:tailEnd/>
            </a:ln>
          </p:spPr>
        </p:pic>
      </p:grpSp>
      <p:grpSp>
        <p:nvGrpSpPr>
          <p:cNvPr id="3" name="组合 29"/>
          <p:cNvGrpSpPr>
            <a:grpSpLocks/>
          </p:cNvGrpSpPr>
          <p:nvPr/>
        </p:nvGrpSpPr>
        <p:grpSpPr bwMode="auto">
          <a:xfrm>
            <a:off x="10642876" y="1086102"/>
            <a:ext cx="1441826" cy="5487670"/>
            <a:chOff x="7560452" y="813932"/>
            <a:chExt cx="1080000" cy="4115566"/>
          </a:xfrm>
        </p:grpSpPr>
        <p:pic>
          <p:nvPicPr>
            <p:cNvPr id="131081" name="图片 6"/>
            <p:cNvPicPr>
              <a:picLocks noChangeArrowheads="1"/>
            </p:cNvPicPr>
            <p:nvPr/>
          </p:nvPicPr>
          <p:blipFill>
            <a:blip r:embed="rId7" cstate="print"/>
            <a:srcRect l="31100" t="19604" r="15944"/>
            <a:stretch>
              <a:fillRect/>
            </a:stretch>
          </p:blipFill>
          <p:spPr bwMode="auto">
            <a:xfrm>
              <a:off x="7560452" y="813932"/>
              <a:ext cx="1080000" cy="1026000"/>
            </a:xfrm>
            <a:prstGeom prst="rect">
              <a:avLst/>
            </a:prstGeom>
            <a:noFill/>
            <a:ln w="9525">
              <a:noFill/>
              <a:miter lim="800000"/>
              <a:headEnd/>
              <a:tailEnd/>
            </a:ln>
          </p:spPr>
        </p:pic>
        <p:pic>
          <p:nvPicPr>
            <p:cNvPr id="131082" name="图片 10"/>
            <p:cNvPicPr>
              <a:picLocks noChangeArrowheads="1"/>
            </p:cNvPicPr>
            <p:nvPr/>
          </p:nvPicPr>
          <p:blipFill>
            <a:blip r:embed="rId8" cstate="print"/>
            <a:srcRect l="34250" t="19604" r="15744"/>
            <a:stretch>
              <a:fillRect/>
            </a:stretch>
          </p:blipFill>
          <p:spPr bwMode="auto">
            <a:xfrm>
              <a:off x="7560452" y="1843787"/>
              <a:ext cx="1080000" cy="1026000"/>
            </a:xfrm>
            <a:prstGeom prst="rect">
              <a:avLst/>
            </a:prstGeom>
            <a:noFill/>
            <a:ln w="9525">
              <a:noFill/>
              <a:miter lim="800000"/>
              <a:headEnd/>
              <a:tailEnd/>
            </a:ln>
          </p:spPr>
        </p:pic>
        <p:pic>
          <p:nvPicPr>
            <p:cNvPr id="131083" name="图片 14"/>
            <p:cNvPicPr>
              <a:picLocks noChangeArrowheads="1"/>
            </p:cNvPicPr>
            <p:nvPr/>
          </p:nvPicPr>
          <p:blipFill>
            <a:blip r:embed="rId9" cstate="print"/>
            <a:srcRect l="25981" t="24013" r="26375"/>
            <a:stretch>
              <a:fillRect/>
            </a:stretch>
          </p:blipFill>
          <p:spPr bwMode="auto">
            <a:xfrm>
              <a:off x="7560452" y="2873642"/>
              <a:ext cx="1080000" cy="1026000"/>
            </a:xfrm>
            <a:prstGeom prst="rect">
              <a:avLst/>
            </a:prstGeom>
            <a:noFill/>
            <a:ln w="9525">
              <a:noFill/>
              <a:miter lim="800000"/>
              <a:headEnd/>
              <a:tailEnd/>
            </a:ln>
          </p:spPr>
        </p:pic>
        <p:pic>
          <p:nvPicPr>
            <p:cNvPr id="131084" name="图片 17"/>
            <p:cNvPicPr>
              <a:picLocks noChangeArrowheads="1"/>
            </p:cNvPicPr>
            <p:nvPr/>
          </p:nvPicPr>
          <p:blipFill>
            <a:blip r:embed="rId10" cstate="print"/>
            <a:srcRect l="44881" t="31621" r="29906" b="27690"/>
            <a:stretch>
              <a:fillRect/>
            </a:stretch>
          </p:blipFill>
          <p:spPr bwMode="auto">
            <a:xfrm>
              <a:off x="7560452" y="3903498"/>
              <a:ext cx="1080000" cy="1026000"/>
            </a:xfrm>
            <a:prstGeom prst="rect">
              <a:avLst/>
            </a:prstGeom>
            <a:noFill/>
            <a:ln w="9525">
              <a:noFill/>
              <a:miter lim="800000"/>
              <a:headEnd/>
              <a:tailEnd/>
            </a:ln>
          </p:spPr>
        </p:pic>
      </p:grpSp>
      <p:sp>
        <p:nvSpPr>
          <p:cNvPr id="131077" name="TextBox 1"/>
          <p:cNvSpPr txBox="1">
            <a:spLocks noChangeArrowheads="1"/>
          </p:cNvSpPr>
          <p:nvPr/>
        </p:nvSpPr>
        <p:spPr bwMode="auto">
          <a:xfrm>
            <a:off x="252999" y="117426"/>
            <a:ext cx="9192960" cy="533524"/>
          </a:xfrm>
          <a:prstGeom prst="rect">
            <a:avLst/>
          </a:prstGeom>
          <a:noFill/>
          <a:ln w="9525">
            <a:noFill/>
            <a:miter lim="800000"/>
            <a:headEnd/>
            <a:tailEnd/>
          </a:ln>
        </p:spPr>
        <p:txBody>
          <a:bodyPr lIns="121944" tIns="60972" rIns="121944" bIns="60972">
            <a:spAutoFit/>
          </a:bodyPr>
          <a:lstStyle/>
          <a:p>
            <a:r>
              <a:rPr lang="zh-CN" altLang="en-US" sz="2700" b="1" dirty="0" smtClean="0">
                <a:solidFill>
                  <a:schemeClr val="bg1"/>
                </a:solidFill>
                <a:latin typeface="黑体" pitchFamily="49" charset="-122"/>
                <a:ea typeface="黑体" pitchFamily="49" charset="-122"/>
              </a:rPr>
              <a:t>全国</a:t>
            </a:r>
            <a:r>
              <a:rPr lang="zh-CN" altLang="en-US" sz="2700" b="1" dirty="0">
                <a:solidFill>
                  <a:schemeClr val="bg1"/>
                </a:solidFill>
                <a:latin typeface="黑体" pitchFamily="49" charset="-122"/>
                <a:ea typeface="黑体" pitchFamily="49" charset="-122"/>
              </a:rPr>
              <a:t>公共安全基础标准化技术委员会（</a:t>
            </a:r>
            <a:r>
              <a:rPr lang="en-US" altLang="zh-CN" sz="2700" b="1" dirty="0">
                <a:solidFill>
                  <a:schemeClr val="bg1"/>
                </a:solidFill>
                <a:latin typeface="黑体" pitchFamily="49" charset="-122"/>
                <a:ea typeface="黑体" pitchFamily="49" charset="-122"/>
              </a:rPr>
              <a:t>SAC/TC351</a:t>
            </a:r>
            <a:r>
              <a:rPr lang="zh-CN" altLang="en-US" sz="2700" b="1" dirty="0">
                <a:solidFill>
                  <a:schemeClr val="bg1"/>
                </a:solidFill>
                <a:latin typeface="黑体" pitchFamily="49" charset="-122"/>
                <a:ea typeface="黑体" pitchFamily="49" charset="-122"/>
              </a:rPr>
              <a:t>）</a:t>
            </a:r>
          </a:p>
        </p:txBody>
      </p:sp>
      <p:sp>
        <p:nvSpPr>
          <p:cNvPr id="131078" name="灯片编号占位符 1"/>
          <p:cNvSpPr>
            <a:spLocks noGrp="1" noChangeArrowheads="1"/>
          </p:cNvSpPr>
          <p:nvPr>
            <p:ph type="sldNum" sz="quarter" idx="12"/>
          </p:nvPr>
        </p:nvSpPr>
        <p:spPr bwMode="auto">
          <a:xfrm>
            <a:off x="9299872" y="6357938"/>
            <a:ext cx="2846387" cy="366712"/>
          </a:xfrm>
          <a:noFill/>
          <a:ln>
            <a:miter lim="800000"/>
            <a:headEnd/>
            <a:tailEnd/>
          </a:ln>
        </p:spPr>
        <p:txBody>
          <a:bodyPr/>
          <a:lstStyle/>
          <a:p>
            <a:fld id="{66EBB0B6-B54A-46E9-8A71-91A3F60B1B9B}" type="slidenum">
              <a:rPr lang="zh-CN" altLang="en-US"/>
              <a:pPr/>
              <a:t>20</a:t>
            </a:fld>
            <a:endParaRPr lang="zh-CN" altLang="en-US"/>
          </a:p>
        </p:txBody>
      </p:sp>
      <p:grpSp>
        <p:nvGrpSpPr>
          <p:cNvPr id="18" name="组合 17"/>
          <p:cNvGrpSpPr/>
          <p:nvPr/>
        </p:nvGrpSpPr>
        <p:grpSpPr>
          <a:xfrm>
            <a:off x="408955" y="1053530"/>
            <a:ext cx="8712968" cy="5256583"/>
            <a:chOff x="1563370" y="377825"/>
            <a:chExt cx="9248140" cy="5483225"/>
          </a:xfrm>
        </p:grpSpPr>
        <p:sp>
          <p:nvSpPr>
            <p:cNvPr id="20" name="矩形 19"/>
            <p:cNvSpPr/>
            <p:nvPr/>
          </p:nvSpPr>
          <p:spPr>
            <a:xfrm>
              <a:off x="3979545" y="377825"/>
              <a:ext cx="4510405" cy="586105"/>
            </a:xfrm>
            <a:prstGeom prst="rect">
              <a:avLst/>
            </a:prstGeom>
            <a:solidFill>
              <a:schemeClr val="accent3">
                <a:lumMod val="40000"/>
                <a:lumOff val="60000"/>
              </a:schemeClr>
            </a:solidFill>
            <a:ln w="19050">
              <a:solidFill>
                <a:schemeClr val="bg2">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全国公共安全基础标准化技术委员会</a:t>
              </a:r>
            </a:p>
          </p:txBody>
        </p:sp>
        <p:sp>
          <p:nvSpPr>
            <p:cNvPr id="21" name="矩形 20"/>
            <p:cNvSpPr/>
            <p:nvPr/>
          </p:nvSpPr>
          <p:spPr>
            <a:xfrm>
              <a:off x="1563370"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安全管理体系分技术委员会</a:t>
              </a:r>
            </a:p>
          </p:txBody>
        </p:sp>
        <p:sp>
          <p:nvSpPr>
            <p:cNvPr id="22" name="矩形 21"/>
            <p:cNvSpPr/>
            <p:nvPr/>
          </p:nvSpPr>
          <p:spPr>
            <a:xfrm>
              <a:off x="2411095"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术语标准工作组</a:t>
              </a:r>
            </a:p>
          </p:txBody>
        </p:sp>
        <p:sp>
          <p:nvSpPr>
            <p:cNvPr id="23" name="矩形 22"/>
            <p:cNvSpPr/>
            <p:nvPr/>
          </p:nvSpPr>
          <p:spPr>
            <a:xfrm>
              <a:off x="3258820" y="1842770"/>
              <a:ext cx="51117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vert="mongolianVert" rtlCol="0" anchor="ctr"/>
            <a:lstStyle/>
            <a:p>
              <a:pPr algn="ctr"/>
              <a:r>
                <a:rPr lang="zh-CN" altLang="en-US">
                  <a:solidFill>
                    <a:schemeClr val="tx1"/>
                  </a:solidFill>
                  <a:latin typeface="黑体" panose="02010609060101010101" charset="-122"/>
                  <a:ea typeface="黑体" panose="02010609060101010101" charset="-122"/>
                </a:rPr>
                <a:t>连续性和组织韧性标准工作组</a:t>
              </a:r>
            </a:p>
          </p:txBody>
        </p:sp>
        <p:sp>
          <p:nvSpPr>
            <p:cNvPr id="24" name="矩形 23"/>
            <p:cNvSpPr/>
            <p:nvPr/>
          </p:nvSpPr>
          <p:spPr>
            <a:xfrm>
              <a:off x="4105275"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应急管理标准工作组</a:t>
              </a:r>
            </a:p>
          </p:txBody>
        </p:sp>
        <p:sp>
          <p:nvSpPr>
            <p:cNvPr id="25" name="矩形 24"/>
            <p:cNvSpPr/>
            <p:nvPr/>
          </p:nvSpPr>
          <p:spPr>
            <a:xfrm>
              <a:off x="4953000" y="1842770"/>
              <a:ext cx="689610"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vert="mongolianVert" rtlCol="0" anchor="ctr"/>
            <a:lstStyle/>
            <a:p>
              <a:pPr algn="ctr"/>
              <a:r>
                <a:rPr lang="zh-CN" altLang="en-US">
                  <a:solidFill>
                    <a:schemeClr val="tx1"/>
                  </a:solidFill>
                  <a:latin typeface="黑体" panose="02010609060101010101" charset="-122"/>
                  <a:ea typeface="黑体" panose="02010609060101010101" charset="-122"/>
                </a:rPr>
                <a:t>产品和文件的真实性、完</a:t>
              </a:r>
            </a:p>
            <a:p>
              <a:pPr algn="ctr"/>
              <a:r>
                <a:rPr lang="zh-CN" altLang="en-US">
                  <a:solidFill>
                    <a:schemeClr val="tx1"/>
                  </a:solidFill>
                  <a:latin typeface="黑体" panose="02010609060101010101" charset="-122"/>
                  <a:ea typeface="黑体" panose="02010609060101010101" charset="-122"/>
                </a:rPr>
                <a:t>整性和可信性标准工作组</a:t>
              </a:r>
            </a:p>
          </p:txBody>
        </p:sp>
        <p:sp>
          <p:nvSpPr>
            <p:cNvPr id="26" name="矩形 25"/>
            <p:cNvSpPr/>
            <p:nvPr/>
          </p:nvSpPr>
          <p:spPr>
            <a:xfrm>
              <a:off x="6825615"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安保标准工作组</a:t>
              </a:r>
            </a:p>
          </p:txBody>
        </p:sp>
        <p:sp>
          <p:nvSpPr>
            <p:cNvPr id="27" name="矩形 26"/>
            <p:cNvSpPr/>
            <p:nvPr/>
          </p:nvSpPr>
          <p:spPr>
            <a:xfrm>
              <a:off x="7673340"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smtClean="0">
                  <a:solidFill>
                    <a:schemeClr val="tx1"/>
                  </a:solidFill>
                  <a:latin typeface="黑体" panose="02010609060101010101" charset="-122"/>
                  <a:ea typeface="黑体" panose="02010609060101010101" charset="-122"/>
                </a:rPr>
                <a:t>大型活动</a:t>
              </a:r>
              <a:r>
                <a:rPr lang="zh-CN" altLang="en-US" dirty="0">
                  <a:solidFill>
                    <a:schemeClr val="tx1"/>
                  </a:solidFill>
                  <a:latin typeface="黑体" panose="02010609060101010101" charset="-122"/>
                  <a:ea typeface="黑体" panose="02010609060101010101" charset="-122"/>
                </a:rPr>
                <a:t>指南标准工作组</a:t>
              </a:r>
            </a:p>
          </p:txBody>
        </p:sp>
        <p:sp>
          <p:nvSpPr>
            <p:cNvPr id="28" name="矩形 27"/>
            <p:cNvSpPr/>
            <p:nvPr/>
          </p:nvSpPr>
          <p:spPr>
            <a:xfrm>
              <a:off x="8521065" y="1842770"/>
              <a:ext cx="512445" cy="4018280"/>
            </a:xfrm>
            <a:prstGeom prst="rect">
              <a:avLst/>
            </a:prstGeom>
            <a:solidFill>
              <a:schemeClr val="accent1">
                <a:lumMod val="40000"/>
                <a:lumOff val="60000"/>
              </a:schemeClr>
            </a:solidFill>
            <a:ln w="19050">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供应链安全标准工作组</a:t>
              </a:r>
            </a:p>
          </p:txBody>
        </p:sp>
        <p:sp>
          <p:nvSpPr>
            <p:cNvPr id="29" name="矩形 28"/>
            <p:cNvSpPr/>
            <p:nvPr/>
          </p:nvSpPr>
          <p:spPr>
            <a:xfrm>
              <a:off x="9368790"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危机管理标准工作组</a:t>
              </a:r>
            </a:p>
          </p:txBody>
        </p:sp>
        <p:sp>
          <p:nvSpPr>
            <p:cNvPr id="30" name="矩形 29"/>
            <p:cNvSpPr/>
            <p:nvPr/>
          </p:nvSpPr>
          <p:spPr>
            <a:xfrm>
              <a:off x="10216515" y="1842770"/>
              <a:ext cx="512445" cy="4018280"/>
            </a:xfrm>
            <a:prstGeom prst="rect">
              <a:avLst/>
            </a:prstGeom>
            <a:solidFill>
              <a:schemeClr val="accent1">
                <a:lumMod val="40000"/>
                <a:lumOff val="60000"/>
              </a:schemeClr>
            </a:solidFill>
            <a:ln w="19050">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准备标准工作组</a:t>
              </a:r>
            </a:p>
          </p:txBody>
        </p:sp>
        <p:sp>
          <p:nvSpPr>
            <p:cNvPr id="31" name="矩形 30"/>
            <p:cNvSpPr/>
            <p:nvPr/>
          </p:nvSpPr>
          <p:spPr>
            <a:xfrm>
              <a:off x="5977890" y="1842770"/>
              <a:ext cx="512445" cy="4018280"/>
            </a:xfrm>
            <a:prstGeom prst="rect">
              <a:avLst/>
            </a:prstGeom>
            <a:solidFill>
              <a:schemeClr val="accent1">
                <a:lumMod val="40000"/>
                <a:lumOff val="60000"/>
              </a:schemeClr>
            </a:solidFill>
            <a:ln w="190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olidFill>
                    <a:schemeClr val="tx1"/>
                  </a:solidFill>
                  <a:latin typeface="黑体" panose="02010609060101010101" charset="-122"/>
                  <a:ea typeface="黑体" panose="02010609060101010101" charset="-122"/>
                </a:rPr>
                <a:t>社区韧性标准工作组</a:t>
              </a:r>
            </a:p>
          </p:txBody>
        </p:sp>
        <p:cxnSp>
          <p:nvCxnSpPr>
            <p:cNvPr id="32" name="肘形连接符 31"/>
            <p:cNvCxnSpPr>
              <a:stCxn id="20" idx="2"/>
              <a:endCxn id="21" idx="0"/>
            </p:cNvCxnSpPr>
            <p:nvPr/>
          </p:nvCxnSpPr>
          <p:spPr>
            <a:xfrm rot="5400000">
              <a:off x="3588068" y="-804227"/>
              <a:ext cx="878840" cy="4415155"/>
            </a:xfrm>
            <a:prstGeom prst="bentConnector3">
              <a:avLst>
                <a:gd name="adj1" fmla="val 49964"/>
              </a:avLst>
            </a:prstGeom>
          </p:spPr>
          <p:style>
            <a:lnRef idx="2">
              <a:schemeClr val="accent1"/>
            </a:lnRef>
            <a:fillRef idx="0">
              <a:srgbClr val="FFFFFF"/>
            </a:fillRef>
            <a:effectRef idx="0">
              <a:srgbClr val="FFFFFF"/>
            </a:effectRef>
            <a:fontRef idx="minor">
              <a:schemeClr val="tx1"/>
            </a:fontRef>
          </p:style>
        </p:cxnSp>
        <p:cxnSp>
          <p:nvCxnSpPr>
            <p:cNvPr id="33" name="肘形连接符 32"/>
            <p:cNvCxnSpPr>
              <a:stCxn id="20" idx="2"/>
              <a:endCxn id="22" idx="0"/>
            </p:cNvCxnSpPr>
            <p:nvPr/>
          </p:nvCxnSpPr>
          <p:spPr>
            <a:xfrm rot="5400000">
              <a:off x="4011930" y="-380365"/>
              <a:ext cx="878840" cy="356743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cxnSp>
          <p:nvCxnSpPr>
            <p:cNvPr id="34" name="肘形连接符 33"/>
            <p:cNvCxnSpPr>
              <a:stCxn id="20" idx="2"/>
              <a:endCxn id="23" idx="0"/>
            </p:cNvCxnSpPr>
            <p:nvPr/>
          </p:nvCxnSpPr>
          <p:spPr>
            <a:xfrm rot="5400000">
              <a:off x="4435475" y="43180"/>
              <a:ext cx="878840" cy="272034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cxnSp>
          <p:nvCxnSpPr>
            <p:cNvPr id="35" name="肘形连接符 34"/>
            <p:cNvCxnSpPr>
              <a:stCxn id="20" idx="2"/>
              <a:endCxn id="24" idx="0"/>
            </p:cNvCxnSpPr>
            <p:nvPr/>
          </p:nvCxnSpPr>
          <p:spPr>
            <a:xfrm rot="5400000">
              <a:off x="4859020" y="466725"/>
              <a:ext cx="878840" cy="187325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cxnSp>
          <p:nvCxnSpPr>
            <p:cNvPr id="36" name="肘形连接符 35"/>
            <p:cNvCxnSpPr>
              <a:stCxn id="20" idx="2"/>
              <a:endCxn id="25" idx="0"/>
            </p:cNvCxnSpPr>
            <p:nvPr/>
          </p:nvCxnSpPr>
          <p:spPr>
            <a:xfrm rot="5400000">
              <a:off x="5327015" y="934720"/>
              <a:ext cx="878840" cy="93726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cxnSp>
          <p:nvCxnSpPr>
            <p:cNvPr id="37" name="肘形连接符 36"/>
            <p:cNvCxnSpPr>
              <a:stCxn id="20" idx="2"/>
              <a:endCxn id="31" idx="0"/>
            </p:cNvCxnSpPr>
            <p:nvPr/>
          </p:nvCxnSpPr>
          <p:spPr>
            <a:xfrm rot="5400000">
              <a:off x="5795328" y="1403033"/>
              <a:ext cx="878840" cy="635"/>
            </a:xfrm>
            <a:prstGeom prst="bentConnector3">
              <a:avLst>
                <a:gd name="adj1" fmla="val 49964"/>
              </a:avLst>
            </a:prstGeom>
          </p:spPr>
          <p:style>
            <a:lnRef idx="2">
              <a:schemeClr val="accent1"/>
            </a:lnRef>
            <a:fillRef idx="0">
              <a:srgbClr val="FFFFFF"/>
            </a:fillRef>
            <a:effectRef idx="0">
              <a:srgbClr val="FFFFFF"/>
            </a:effectRef>
            <a:fontRef idx="minor">
              <a:schemeClr val="tx1"/>
            </a:fontRef>
          </p:style>
        </p:cxnSp>
        <p:cxnSp>
          <p:nvCxnSpPr>
            <p:cNvPr id="38" name="肘形连接符 37"/>
            <p:cNvCxnSpPr>
              <a:stCxn id="20" idx="2"/>
              <a:endCxn id="26" idx="0"/>
            </p:cNvCxnSpPr>
            <p:nvPr/>
          </p:nvCxnSpPr>
          <p:spPr>
            <a:xfrm rot="5400000" flipV="1">
              <a:off x="6219190" y="979805"/>
              <a:ext cx="878840" cy="84709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cxnSp>
          <p:nvCxnSpPr>
            <p:cNvPr id="39" name="肘形连接符 38"/>
            <p:cNvCxnSpPr>
              <a:stCxn id="20" idx="2"/>
              <a:endCxn id="27" idx="0"/>
            </p:cNvCxnSpPr>
            <p:nvPr/>
          </p:nvCxnSpPr>
          <p:spPr>
            <a:xfrm rot="5400000" flipV="1">
              <a:off x="6643053" y="555943"/>
              <a:ext cx="878840" cy="1694815"/>
            </a:xfrm>
            <a:prstGeom prst="bentConnector3">
              <a:avLst>
                <a:gd name="adj1" fmla="val 49964"/>
              </a:avLst>
            </a:prstGeom>
          </p:spPr>
          <p:style>
            <a:lnRef idx="2">
              <a:schemeClr val="accent1"/>
            </a:lnRef>
            <a:fillRef idx="0">
              <a:srgbClr val="FFFFFF"/>
            </a:fillRef>
            <a:effectRef idx="0">
              <a:srgbClr val="FFFFFF"/>
            </a:effectRef>
            <a:fontRef idx="minor">
              <a:schemeClr val="tx1"/>
            </a:fontRef>
          </p:style>
        </p:cxnSp>
        <p:cxnSp>
          <p:nvCxnSpPr>
            <p:cNvPr id="40" name="肘形连接符 39"/>
            <p:cNvCxnSpPr>
              <a:stCxn id="20" idx="2"/>
              <a:endCxn id="28" idx="0"/>
            </p:cNvCxnSpPr>
            <p:nvPr/>
          </p:nvCxnSpPr>
          <p:spPr>
            <a:xfrm rot="5400000" flipV="1">
              <a:off x="7066915" y="132080"/>
              <a:ext cx="878840" cy="254254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cxnSp>
          <p:nvCxnSpPr>
            <p:cNvPr id="41" name="肘形连接符 40"/>
            <p:cNvCxnSpPr>
              <a:stCxn id="20" idx="2"/>
              <a:endCxn id="29" idx="0"/>
            </p:cNvCxnSpPr>
            <p:nvPr/>
          </p:nvCxnSpPr>
          <p:spPr>
            <a:xfrm rot="5400000" flipV="1">
              <a:off x="7490778" y="-291782"/>
              <a:ext cx="878840" cy="3390265"/>
            </a:xfrm>
            <a:prstGeom prst="bentConnector3">
              <a:avLst>
                <a:gd name="adj1" fmla="val 49964"/>
              </a:avLst>
            </a:prstGeom>
          </p:spPr>
          <p:style>
            <a:lnRef idx="2">
              <a:schemeClr val="accent1"/>
            </a:lnRef>
            <a:fillRef idx="0">
              <a:srgbClr val="FFFFFF"/>
            </a:fillRef>
            <a:effectRef idx="0">
              <a:srgbClr val="FFFFFF"/>
            </a:effectRef>
            <a:fontRef idx="minor">
              <a:schemeClr val="tx1"/>
            </a:fontRef>
          </p:style>
        </p:cxnSp>
        <p:cxnSp>
          <p:nvCxnSpPr>
            <p:cNvPr id="42" name="肘形连接符 41"/>
            <p:cNvCxnSpPr>
              <a:stCxn id="20" idx="2"/>
              <a:endCxn id="30" idx="0"/>
            </p:cNvCxnSpPr>
            <p:nvPr/>
          </p:nvCxnSpPr>
          <p:spPr>
            <a:xfrm rot="5400000" flipV="1">
              <a:off x="7914640" y="-715645"/>
              <a:ext cx="878840" cy="4237990"/>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sp>
          <p:nvSpPr>
            <p:cNvPr id="43" name="文本框 26"/>
            <p:cNvSpPr txBox="1"/>
            <p:nvPr/>
          </p:nvSpPr>
          <p:spPr>
            <a:xfrm>
              <a:off x="1563370"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SC1</a:t>
              </a:r>
            </a:p>
          </p:txBody>
        </p:sp>
        <p:sp>
          <p:nvSpPr>
            <p:cNvPr id="44" name="文本框 27"/>
            <p:cNvSpPr txBox="1"/>
            <p:nvPr/>
          </p:nvSpPr>
          <p:spPr>
            <a:xfrm>
              <a:off x="2411095"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WG1</a:t>
              </a:r>
            </a:p>
          </p:txBody>
        </p:sp>
        <p:sp>
          <p:nvSpPr>
            <p:cNvPr id="45" name="文本框 28"/>
            <p:cNvSpPr txBox="1"/>
            <p:nvPr/>
          </p:nvSpPr>
          <p:spPr>
            <a:xfrm>
              <a:off x="3258820"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WG2</a:t>
              </a:r>
            </a:p>
          </p:txBody>
        </p:sp>
        <p:sp>
          <p:nvSpPr>
            <p:cNvPr id="46" name="文本框 29"/>
            <p:cNvSpPr txBox="1"/>
            <p:nvPr/>
          </p:nvSpPr>
          <p:spPr>
            <a:xfrm>
              <a:off x="4106545"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WG3</a:t>
              </a:r>
            </a:p>
          </p:txBody>
        </p:sp>
        <p:sp>
          <p:nvSpPr>
            <p:cNvPr id="47" name="文本框 30"/>
            <p:cNvSpPr txBox="1"/>
            <p:nvPr/>
          </p:nvSpPr>
          <p:spPr>
            <a:xfrm>
              <a:off x="5031740"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WG4</a:t>
              </a:r>
            </a:p>
          </p:txBody>
        </p:sp>
        <p:sp>
          <p:nvSpPr>
            <p:cNvPr id="48" name="文本框 31"/>
            <p:cNvSpPr txBox="1"/>
            <p:nvPr/>
          </p:nvSpPr>
          <p:spPr>
            <a:xfrm>
              <a:off x="5991860"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WG5</a:t>
              </a:r>
            </a:p>
          </p:txBody>
        </p:sp>
        <p:sp>
          <p:nvSpPr>
            <p:cNvPr id="49" name="文本框 32"/>
            <p:cNvSpPr txBox="1"/>
            <p:nvPr/>
          </p:nvSpPr>
          <p:spPr>
            <a:xfrm>
              <a:off x="6832600"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WG6</a:t>
              </a:r>
            </a:p>
          </p:txBody>
        </p:sp>
        <p:sp>
          <p:nvSpPr>
            <p:cNvPr id="50" name="文本框 33"/>
            <p:cNvSpPr txBox="1"/>
            <p:nvPr/>
          </p:nvSpPr>
          <p:spPr>
            <a:xfrm>
              <a:off x="7677150" y="1844040"/>
              <a:ext cx="572770" cy="368300"/>
            </a:xfrm>
            <a:prstGeom prst="rect">
              <a:avLst/>
            </a:prstGeom>
            <a:noFill/>
          </p:spPr>
          <p:txBody>
            <a:bodyPr wrap="square" rtlCol="0">
              <a:spAutoFit/>
            </a:bodyPr>
            <a:lstStyle/>
            <a:p>
              <a:r>
                <a:rPr lang="en-US" altLang="zh-CN">
                  <a:latin typeface="黑体" panose="02010609060101010101" charset="-122"/>
                  <a:ea typeface="黑体" panose="02010609060101010101" charset="-122"/>
                </a:rPr>
                <a:t>WG7</a:t>
              </a:r>
            </a:p>
          </p:txBody>
        </p:sp>
        <p:sp>
          <p:nvSpPr>
            <p:cNvPr id="51" name="文本框 34"/>
            <p:cNvSpPr txBox="1"/>
            <p:nvPr/>
          </p:nvSpPr>
          <p:spPr>
            <a:xfrm>
              <a:off x="8519795" y="1849438"/>
              <a:ext cx="572770" cy="357505"/>
            </a:xfrm>
            <a:prstGeom prst="rect">
              <a:avLst/>
            </a:prstGeom>
            <a:noFill/>
          </p:spPr>
          <p:txBody>
            <a:bodyPr wrap="square" rtlCol="0">
              <a:noAutofit/>
            </a:bodyPr>
            <a:lstStyle/>
            <a:p>
              <a:r>
                <a:rPr lang="en-US" altLang="zh-CN">
                  <a:latin typeface="黑体" panose="02010609060101010101" charset="-122"/>
                  <a:ea typeface="黑体" panose="02010609060101010101" charset="-122"/>
                </a:rPr>
                <a:t>WG8</a:t>
              </a:r>
            </a:p>
          </p:txBody>
        </p:sp>
        <p:sp>
          <p:nvSpPr>
            <p:cNvPr id="52" name="文本框 35"/>
            <p:cNvSpPr txBox="1"/>
            <p:nvPr/>
          </p:nvSpPr>
          <p:spPr>
            <a:xfrm>
              <a:off x="9368790" y="1849438"/>
              <a:ext cx="572770" cy="357505"/>
            </a:xfrm>
            <a:prstGeom prst="rect">
              <a:avLst/>
            </a:prstGeom>
            <a:noFill/>
          </p:spPr>
          <p:txBody>
            <a:bodyPr wrap="square" rtlCol="0">
              <a:noAutofit/>
            </a:bodyPr>
            <a:lstStyle/>
            <a:p>
              <a:r>
                <a:rPr lang="en-US" altLang="zh-CN">
                  <a:latin typeface="黑体" panose="02010609060101010101" charset="-122"/>
                  <a:ea typeface="黑体" panose="02010609060101010101" charset="-122"/>
                </a:rPr>
                <a:t>WG9</a:t>
              </a:r>
            </a:p>
          </p:txBody>
        </p:sp>
        <p:sp>
          <p:nvSpPr>
            <p:cNvPr id="53" name="文本框 36"/>
            <p:cNvSpPr txBox="1"/>
            <p:nvPr/>
          </p:nvSpPr>
          <p:spPr>
            <a:xfrm>
              <a:off x="10156825" y="1849438"/>
              <a:ext cx="654685" cy="357505"/>
            </a:xfrm>
            <a:prstGeom prst="rect">
              <a:avLst/>
            </a:prstGeom>
            <a:noFill/>
          </p:spPr>
          <p:txBody>
            <a:bodyPr wrap="square" rtlCol="0">
              <a:noAutofit/>
            </a:bodyPr>
            <a:lstStyle/>
            <a:p>
              <a:r>
                <a:rPr lang="en-US" altLang="zh-CN">
                  <a:latin typeface="黑体" panose="02010609060101010101" charset="-122"/>
                  <a:ea typeface="黑体" panose="02010609060101010101" charset="-122"/>
                </a:rPr>
                <a:t>WG10</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sz="3200" b="1" dirty="0">
                <a:solidFill>
                  <a:schemeClr val="bg1"/>
                </a:solidFill>
                <a:latin typeface="黑体" panose="02010609060101010101" pitchFamily="49" charset="-122"/>
                <a:ea typeface="黑体" panose="02010609060101010101" pitchFamily="49" charset="-122"/>
              </a:rPr>
              <a:t>下一步工作计划</a:t>
            </a:r>
          </a:p>
        </p:txBody>
      </p:sp>
      <p:grpSp>
        <p:nvGrpSpPr>
          <p:cNvPr id="5"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23"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24"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grpSp>
        <p:nvGrpSpPr>
          <p:cNvPr id="68" name="组合 67"/>
          <p:cNvGrpSpPr/>
          <p:nvPr/>
        </p:nvGrpSpPr>
        <p:grpSpPr>
          <a:xfrm>
            <a:off x="949325" y="3020060"/>
            <a:ext cx="9813925" cy="861695"/>
            <a:chOff x="2145" y="2213"/>
            <a:chExt cx="15455" cy="1137"/>
          </a:xfrm>
        </p:grpSpPr>
        <p:grpSp>
          <p:nvGrpSpPr>
            <p:cNvPr id="115" name="组合 114"/>
            <p:cNvGrpSpPr/>
            <p:nvPr/>
          </p:nvGrpSpPr>
          <p:grpSpPr>
            <a:xfrm>
              <a:off x="2164" y="2213"/>
              <a:ext cx="4966" cy="1137"/>
              <a:chOff x="4972423" y="1013703"/>
              <a:chExt cx="2593708" cy="981455"/>
            </a:xfrm>
          </p:grpSpPr>
          <p:sp>
            <p:nvSpPr>
              <p:cNvPr id="117" name="矩形: 剪去单角 116"/>
              <p:cNvSpPr/>
              <p:nvPr>
                <p:custDataLst>
                  <p:tags r:id="rId17"/>
                </p:custDataLst>
              </p:nvPr>
            </p:nvSpPr>
            <p:spPr>
              <a:xfrm rot="5400000">
                <a:off x="5778549" y="207576"/>
                <a:ext cx="981455" cy="2593708"/>
              </a:xfrm>
              <a:prstGeom prst="snip1Rect">
                <a:avLst>
                  <a:gd name="adj" fmla="val 40791"/>
                </a:avLst>
              </a:prstGeom>
            </p:spPr>
            <p:style>
              <a:lnRef idx="2">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grpSp>
            <p:nvGrpSpPr>
              <p:cNvPr id="119" name="组合 118"/>
              <p:cNvGrpSpPr/>
              <p:nvPr/>
            </p:nvGrpSpPr>
            <p:grpSpPr>
              <a:xfrm>
                <a:off x="6703773" y="1798320"/>
                <a:ext cx="719264" cy="196074"/>
                <a:chOff x="6703773" y="1798320"/>
                <a:chExt cx="719264" cy="196074"/>
              </a:xfrm>
              <a:gradFill>
                <a:gsLst>
                  <a:gs pos="12000">
                    <a:srgbClr val="2290FC"/>
                  </a:gs>
                  <a:gs pos="87000">
                    <a:srgbClr val="2290FC">
                      <a:alpha val="0"/>
                    </a:srgbClr>
                  </a:gs>
                </a:gsLst>
                <a:lin ang="3000000" scaled="0"/>
              </a:gradFill>
            </p:grpSpPr>
            <p:sp>
              <p:nvSpPr>
                <p:cNvPr id="122" name="平行四边形 121"/>
                <p:cNvSpPr/>
                <p:nvPr>
                  <p:custDataLst>
                    <p:tags r:id="rId18"/>
                  </p:custDataLst>
                </p:nvPr>
              </p:nvSpPr>
              <p:spPr>
                <a:xfrm>
                  <a:off x="6703773"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123" name="平行四边形 122"/>
                <p:cNvSpPr/>
                <p:nvPr>
                  <p:custDataLst>
                    <p:tags r:id="rId19"/>
                  </p:custDataLst>
                </p:nvPr>
              </p:nvSpPr>
              <p:spPr>
                <a:xfrm>
                  <a:off x="6846744"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124" name="平行四边形 123"/>
                <p:cNvSpPr/>
                <p:nvPr>
                  <p:custDataLst>
                    <p:tags r:id="rId20"/>
                  </p:custDataLst>
                </p:nvPr>
              </p:nvSpPr>
              <p:spPr>
                <a:xfrm>
                  <a:off x="6989715"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125" name="平行四边形 124"/>
                <p:cNvSpPr/>
                <p:nvPr>
                  <p:custDataLst>
                    <p:tags r:id="rId21"/>
                  </p:custDataLst>
                </p:nvPr>
              </p:nvSpPr>
              <p:spPr>
                <a:xfrm>
                  <a:off x="7132686"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grpSp>
        </p:grpSp>
        <p:sp>
          <p:nvSpPr>
            <p:cNvPr id="65" name="文本框 64"/>
            <p:cNvSpPr txBox="1"/>
            <p:nvPr>
              <p:custDataLst>
                <p:tags r:id="rId15"/>
              </p:custDataLst>
            </p:nvPr>
          </p:nvSpPr>
          <p:spPr>
            <a:xfrm>
              <a:off x="2145" y="2451"/>
              <a:ext cx="4907" cy="526"/>
            </a:xfrm>
            <a:prstGeom prst="rect">
              <a:avLst/>
            </a:prstGeom>
            <a:noFill/>
          </p:spPr>
          <p:txBody>
            <a:bodyPr wrap="square" rtlCol="0">
              <a:spAutoFit/>
            </a:bodyPr>
            <a:lstStyle/>
            <a:p>
              <a:pPr algn="ctr"/>
              <a:r>
                <a:rPr sz="2000" b="1">
                  <a:solidFill>
                    <a:schemeClr val="bg1"/>
                  </a:solidFill>
                  <a:latin typeface="微软雅黑" panose="020B0503020204020204" pitchFamily="34" charset="-122"/>
                  <a:ea typeface="微软雅黑" panose="020B0503020204020204" pitchFamily="34" charset="-122"/>
                  <a:cs typeface="Times New Roman" panose="02020603050405020304" charset="0"/>
                </a:rPr>
                <a:t>加强安保领域的相关调研</a:t>
              </a:r>
            </a:p>
          </p:txBody>
        </p:sp>
        <p:sp>
          <p:nvSpPr>
            <p:cNvPr id="67" name="文本框 66"/>
            <p:cNvSpPr txBox="1"/>
            <p:nvPr>
              <p:custDataLst>
                <p:tags r:id="rId16"/>
              </p:custDataLst>
            </p:nvPr>
          </p:nvSpPr>
          <p:spPr>
            <a:xfrm>
              <a:off x="7122" y="2249"/>
              <a:ext cx="10478" cy="1066"/>
            </a:xfrm>
            <a:prstGeom prst="rect">
              <a:avLst/>
            </a:prstGeom>
            <a:noFill/>
          </p:spPr>
          <p:txBody>
            <a:bodyPr wrap="square" rtlCol="0">
              <a:noAutofit/>
            </a:bodyPr>
            <a:lstStyle/>
            <a:p>
              <a:r>
                <a:rPr lang="zh-CN" altLang="en-US" dirty="0">
                  <a:latin typeface="黑体" panose="02010609060101010101" pitchFamily="49" charset="-122"/>
                  <a:ea typeface="黑体" panose="02010609060101010101" pitchFamily="49" charset="-122"/>
                </a:rPr>
                <a:t>如相关协会、安保机构、科研院所等，对安保行业发展态势及标准化需求等进行调研，组内开展标准体系和标准需求的意见等。</a:t>
              </a:r>
            </a:p>
          </p:txBody>
        </p:sp>
      </p:grpSp>
      <p:grpSp>
        <p:nvGrpSpPr>
          <p:cNvPr id="69" name="组合 68"/>
          <p:cNvGrpSpPr/>
          <p:nvPr/>
        </p:nvGrpSpPr>
        <p:grpSpPr>
          <a:xfrm>
            <a:off x="949325" y="1485265"/>
            <a:ext cx="9801860" cy="906780"/>
            <a:chOff x="2164" y="2154"/>
            <a:chExt cx="15436" cy="1196"/>
          </a:xfrm>
        </p:grpSpPr>
        <p:grpSp>
          <p:nvGrpSpPr>
            <p:cNvPr id="70" name="组合 69"/>
            <p:cNvGrpSpPr/>
            <p:nvPr/>
          </p:nvGrpSpPr>
          <p:grpSpPr>
            <a:xfrm>
              <a:off x="2164" y="2213"/>
              <a:ext cx="4966" cy="1137"/>
              <a:chOff x="4972423" y="1013703"/>
              <a:chExt cx="2593708" cy="981455"/>
            </a:xfrm>
          </p:grpSpPr>
          <p:sp>
            <p:nvSpPr>
              <p:cNvPr id="3" name="矩形: 剪去单角 116"/>
              <p:cNvSpPr/>
              <p:nvPr>
                <p:custDataLst>
                  <p:tags r:id="rId10"/>
                </p:custDataLst>
              </p:nvPr>
            </p:nvSpPr>
            <p:spPr>
              <a:xfrm rot="5400000">
                <a:off x="5778549" y="207576"/>
                <a:ext cx="981455" cy="2593708"/>
              </a:xfrm>
              <a:prstGeom prst="snip1Rect">
                <a:avLst>
                  <a:gd name="adj" fmla="val 40791"/>
                </a:avLst>
              </a:prstGeom>
            </p:spPr>
            <p:style>
              <a:lnRef idx="2">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grpSp>
            <p:nvGrpSpPr>
              <p:cNvPr id="9" name="组合 8"/>
              <p:cNvGrpSpPr/>
              <p:nvPr/>
            </p:nvGrpSpPr>
            <p:grpSpPr>
              <a:xfrm>
                <a:off x="6703773" y="1798320"/>
                <a:ext cx="719264" cy="196074"/>
                <a:chOff x="6703773" y="1798320"/>
                <a:chExt cx="719264" cy="196074"/>
              </a:xfrm>
              <a:gradFill>
                <a:gsLst>
                  <a:gs pos="12000">
                    <a:srgbClr val="2290FC"/>
                  </a:gs>
                  <a:gs pos="87000">
                    <a:srgbClr val="2290FC">
                      <a:alpha val="0"/>
                    </a:srgbClr>
                  </a:gs>
                </a:gsLst>
                <a:lin ang="3000000" scaled="0"/>
              </a:gradFill>
            </p:grpSpPr>
            <p:sp>
              <p:nvSpPr>
                <p:cNvPr id="14" name="平行四边形 13"/>
                <p:cNvSpPr/>
                <p:nvPr>
                  <p:custDataLst>
                    <p:tags r:id="rId11"/>
                  </p:custDataLst>
                </p:nvPr>
              </p:nvSpPr>
              <p:spPr>
                <a:xfrm>
                  <a:off x="6703773"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19" name="平行四边形 18"/>
                <p:cNvSpPr/>
                <p:nvPr>
                  <p:custDataLst>
                    <p:tags r:id="rId12"/>
                  </p:custDataLst>
                </p:nvPr>
              </p:nvSpPr>
              <p:spPr>
                <a:xfrm>
                  <a:off x="6846744"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20" name="平行四边形 19"/>
                <p:cNvSpPr/>
                <p:nvPr>
                  <p:custDataLst>
                    <p:tags r:id="rId13"/>
                  </p:custDataLst>
                </p:nvPr>
              </p:nvSpPr>
              <p:spPr>
                <a:xfrm>
                  <a:off x="6989715"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21" name="平行四边形 20"/>
                <p:cNvSpPr/>
                <p:nvPr>
                  <p:custDataLst>
                    <p:tags r:id="rId14"/>
                  </p:custDataLst>
                </p:nvPr>
              </p:nvSpPr>
              <p:spPr>
                <a:xfrm>
                  <a:off x="7132686"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grpSp>
        </p:grpSp>
        <p:sp>
          <p:nvSpPr>
            <p:cNvPr id="22" name="文本框 21"/>
            <p:cNvSpPr txBox="1"/>
            <p:nvPr>
              <p:custDataLst>
                <p:tags r:id="rId8"/>
              </p:custDataLst>
            </p:nvPr>
          </p:nvSpPr>
          <p:spPr>
            <a:xfrm>
              <a:off x="2545" y="2451"/>
              <a:ext cx="4303" cy="526"/>
            </a:xfrm>
            <a:prstGeom prst="rect">
              <a:avLst/>
            </a:prstGeom>
            <a:noFill/>
          </p:spPr>
          <p:txBody>
            <a:bodyPr wrap="square" rtlCol="0">
              <a:spAutoFit/>
            </a:bodyPr>
            <a:lstStyle/>
            <a:p>
              <a:pPr algn="ctr"/>
              <a:r>
                <a:rPr lang="zh-CN" sz="2000" b="1">
                  <a:solidFill>
                    <a:schemeClr val="bg1"/>
                  </a:solidFill>
                  <a:latin typeface="微软雅黑" panose="020B0503020204020204" pitchFamily="34" charset="-122"/>
                  <a:ea typeface="微软雅黑" panose="020B0503020204020204" pitchFamily="34" charset="-122"/>
                  <a:cs typeface="Times New Roman" panose="02020603050405020304" charset="0"/>
                </a:rPr>
                <a:t>推进</a:t>
              </a:r>
              <a:r>
                <a:rPr sz="2000" b="1">
                  <a:solidFill>
                    <a:schemeClr val="bg1"/>
                  </a:solidFill>
                  <a:latin typeface="微软雅黑" panose="020B0503020204020204" pitchFamily="34" charset="-122"/>
                  <a:ea typeface="微软雅黑" panose="020B0503020204020204" pitchFamily="34" charset="-122"/>
                  <a:cs typeface="Times New Roman" panose="02020603050405020304" charset="0"/>
                </a:rPr>
                <a:t>标准</a:t>
              </a:r>
              <a:r>
                <a:rPr lang="zh-CN" sz="2000" b="1">
                  <a:solidFill>
                    <a:schemeClr val="bg1"/>
                  </a:solidFill>
                  <a:latin typeface="微软雅黑" panose="020B0503020204020204" pitchFamily="34" charset="-122"/>
                  <a:ea typeface="微软雅黑" panose="020B0503020204020204" pitchFamily="34" charset="-122"/>
                  <a:cs typeface="Times New Roman" panose="02020603050405020304" charset="0"/>
                </a:rPr>
                <a:t>贯彻实施</a:t>
              </a:r>
            </a:p>
          </p:txBody>
        </p:sp>
        <p:sp>
          <p:nvSpPr>
            <p:cNvPr id="24" name="文本框 23"/>
            <p:cNvSpPr txBox="1"/>
            <p:nvPr>
              <p:custDataLst>
                <p:tags r:id="rId9"/>
              </p:custDataLst>
            </p:nvPr>
          </p:nvSpPr>
          <p:spPr>
            <a:xfrm>
              <a:off x="7122" y="2154"/>
              <a:ext cx="10478" cy="1066"/>
            </a:xfrm>
            <a:prstGeom prst="rect">
              <a:avLst/>
            </a:prstGeom>
            <a:noFill/>
          </p:spPr>
          <p:txBody>
            <a:bodyPr wrap="square" rtlCol="0">
              <a:noAutofit/>
            </a:bodyPr>
            <a:lstStyle/>
            <a:p>
              <a:r>
                <a:rPr lang="zh-CN" altLang="en-US">
                  <a:latin typeface="黑体" panose="02010609060101010101" pitchFamily="49" charset="-122"/>
                  <a:ea typeface="黑体" panose="02010609060101010101" pitchFamily="49" charset="-122"/>
                </a:rPr>
                <a:t>标准的生命力在于实施，围绕《保安服务管理体系要求及实施指南》国家标准开展宣贯、动员、培训、解读等工作，从而推进国家标准的有效实施和高效执行。</a:t>
              </a:r>
            </a:p>
          </p:txBody>
        </p:sp>
      </p:grpSp>
      <p:grpSp>
        <p:nvGrpSpPr>
          <p:cNvPr id="25" name="组合 24"/>
          <p:cNvGrpSpPr/>
          <p:nvPr/>
        </p:nvGrpSpPr>
        <p:grpSpPr>
          <a:xfrm>
            <a:off x="949325" y="4509770"/>
            <a:ext cx="9801225" cy="861695"/>
            <a:chOff x="2164" y="2213"/>
            <a:chExt cx="15435" cy="1137"/>
          </a:xfrm>
        </p:grpSpPr>
        <p:grpSp>
          <p:nvGrpSpPr>
            <p:cNvPr id="26" name="组合 25"/>
            <p:cNvGrpSpPr/>
            <p:nvPr/>
          </p:nvGrpSpPr>
          <p:grpSpPr>
            <a:xfrm>
              <a:off x="2164" y="2213"/>
              <a:ext cx="4966" cy="1137"/>
              <a:chOff x="4972423" y="1013703"/>
              <a:chExt cx="2593708" cy="981455"/>
            </a:xfrm>
          </p:grpSpPr>
          <p:sp>
            <p:nvSpPr>
              <p:cNvPr id="27" name="矩形: 剪去单角 116"/>
              <p:cNvSpPr/>
              <p:nvPr>
                <p:custDataLst>
                  <p:tags r:id="rId3"/>
                </p:custDataLst>
              </p:nvPr>
            </p:nvSpPr>
            <p:spPr>
              <a:xfrm rot="5400000">
                <a:off x="5778549" y="207576"/>
                <a:ext cx="981455" cy="2593708"/>
              </a:xfrm>
              <a:prstGeom prst="snip1Rect">
                <a:avLst>
                  <a:gd name="adj" fmla="val 40791"/>
                </a:avLst>
              </a:prstGeom>
            </p:spPr>
            <p:style>
              <a:lnRef idx="2">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grpSp>
            <p:nvGrpSpPr>
              <p:cNvPr id="28" name="组合 27"/>
              <p:cNvGrpSpPr/>
              <p:nvPr/>
            </p:nvGrpSpPr>
            <p:grpSpPr>
              <a:xfrm>
                <a:off x="6703773" y="1798320"/>
                <a:ext cx="719264" cy="196074"/>
                <a:chOff x="6703773" y="1798320"/>
                <a:chExt cx="719264" cy="196074"/>
              </a:xfrm>
              <a:gradFill>
                <a:gsLst>
                  <a:gs pos="12000">
                    <a:srgbClr val="2290FC"/>
                  </a:gs>
                  <a:gs pos="87000">
                    <a:srgbClr val="2290FC">
                      <a:alpha val="0"/>
                    </a:srgbClr>
                  </a:gs>
                </a:gsLst>
                <a:lin ang="3000000" scaled="0"/>
              </a:gradFill>
            </p:grpSpPr>
            <p:sp>
              <p:nvSpPr>
                <p:cNvPr id="29" name="平行四边形 28"/>
                <p:cNvSpPr/>
                <p:nvPr>
                  <p:custDataLst>
                    <p:tags r:id="rId4"/>
                  </p:custDataLst>
                </p:nvPr>
              </p:nvSpPr>
              <p:spPr>
                <a:xfrm>
                  <a:off x="6703773"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30" name="平行四边形 29"/>
                <p:cNvSpPr/>
                <p:nvPr>
                  <p:custDataLst>
                    <p:tags r:id="rId5"/>
                  </p:custDataLst>
                </p:nvPr>
              </p:nvSpPr>
              <p:spPr>
                <a:xfrm>
                  <a:off x="6846744"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31" name="平行四边形 30"/>
                <p:cNvSpPr/>
                <p:nvPr>
                  <p:custDataLst>
                    <p:tags r:id="rId6"/>
                  </p:custDataLst>
                </p:nvPr>
              </p:nvSpPr>
              <p:spPr>
                <a:xfrm>
                  <a:off x="6989715"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sp>
              <p:nvSpPr>
                <p:cNvPr id="32" name="平行四边形 31"/>
                <p:cNvSpPr/>
                <p:nvPr>
                  <p:custDataLst>
                    <p:tags r:id="rId7"/>
                  </p:custDataLst>
                </p:nvPr>
              </p:nvSpPr>
              <p:spPr>
                <a:xfrm>
                  <a:off x="7132686" y="1798320"/>
                  <a:ext cx="290351" cy="196074"/>
                </a:xfrm>
                <a:prstGeom prst="parallelogram">
                  <a:avLst>
                    <a:gd name="adj" fmla="val 9948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00" b="1" i="0" u="none" strike="noStrike" kern="0" cap="none" spc="0" normalizeH="0" baseline="0" noProof="0">
                    <a:ln>
                      <a:noFill/>
                    </a:ln>
                    <a:solidFill>
                      <a:prstClr val="white"/>
                    </a:solidFill>
                    <a:effectLst/>
                    <a:uLnTx/>
                    <a:uFillTx/>
                    <a:ea typeface="OPPOSans M"/>
                    <a:cs typeface="+mn-cs"/>
                  </a:endParaRPr>
                </a:p>
              </p:txBody>
            </p:sp>
          </p:grpSp>
        </p:grpSp>
        <p:sp>
          <p:nvSpPr>
            <p:cNvPr id="43" name="文本框 42"/>
            <p:cNvSpPr txBox="1"/>
            <p:nvPr>
              <p:custDataLst>
                <p:tags r:id="rId1"/>
              </p:custDataLst>
            </p:nvPr>
          </p:nvSpPr>
          <p:spPr>
            <a:xfrm>
              <a:off x="2545" y="2451"/>
              <a:ext cx="4303" cy="526"/>
            </a:xfrm>
            <a:prstGeom prst="rect">
              <a:avLst/>
            </a:prstGeom>
            <a:noFill/>
          </p:spPr>
          <p:txBody>
            <a:bodyPr wrap="square" rtlCol="0">
              <a:spAutoFit/>
            </a:bodyPr>
            <a:lstStyle/>
            <a:p>
              <a:pPr algn="ctr"/>
              <a:r>
                <a:rPr lang="zh-CN" sz="2000" b="1">
                  <a:solidFill>
                    <a:schemeClr val="bg1"/>
                  </a:solidFill>
                  <a:latin typeface="微软雅黑" panose="020B0503020204020204" pitchFamily="34" charset="-122"/>
                  <a:ea typeface="微软雅黑" panose="020B0503020204020204" pitchFamily="34" charset="-122"/>
                  <a:cs typeface="Times New Roman" panose="02020603050405020304" charset="0"/>
                </a:rPr>
                <a:t>加快相关标准研制</a:t>
              </a:r>
            </a:p>
          </p:txBody>
        </p:sp>
        <p:sp>
          <p:nvSpPr>
            <p:cNvPr id="44" name="文本框 43"/>
            <p:cNvSpPr txBox="1"/>
            <p:nvPr>
              <p:custDataLst>
                <p:tags r:id="rId2"/>
              </p:custDataLst>
            </p:nvPr>
          </p:nvSpPr>
          <p:spPr>
            <a:xfrm>
              <a:off x="7121" y="2279"/>
              <a:ext cx="10478" cy="1066"/>
            </a:xfrm>
            <a:prstGeom prst="rect">
              <a:avLst/>
            </a:prstGeom>
            <a:noFill/>
          </p:spPr>
          <p:txBody>
            <a:bodyPr wrap="square" rtlCol="0">
              <a:noAutofit/>
            </a:bodyPr>
            <a:lstStyle/>
            <a:p>
              <a:r>
                <a:rPr lang="zh-CN" altLang="en-US" dirty="0" smtClean="0">
                  <a:latin typeface="黑体" panose="02010609060101010101" pitchFamily="49" charset="-122"/>
                  <a:ea typeface="黑体" panose="02010609060101010101" pitchFamily="49" charset="-122"/>
                </a:rPr>
                <a:t>研制更多的安保领域服务、管理标准。加快</a:t>
              </a:r>
              <a:r>
                <a:rPr lang="zh-CN" altLang="en-US" dirty="0">
                  <a:latin typeface="黑体" panose="02010609060101010101" pitchFamily="49" charset="-122"/>
                  <a:ea typeface="黑体" panose="02010609060101010101" pitchFamily="49" charset="-122"/>
                </a:rPr>
                <a:t>标准转化应用步伐，提高安保领域标准实际操作效果和覆盖面。</a:t>
              </a:r>
            </a:p>
          </p:txBody>
        </p:sp>
      </p:gr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sz="3200" b="1" dirty="0">
                <a:solidFill>
                  <a:schemeClr val="bg1"/>
                </a:solidFill>
                <a:latin typeface="黑体" panose="02010609060101010101" pitchFamily="49" charset="-122"/>
                <a:ea typeface="黑体" panose="02010609060101010101" pitchFamily="49" charset="-122"/>
              </a:rPr>
              <a:t>未来发展</a:t>
            </a:r>
          </a:p>
        </p:txBody>
      </p:sp>
      <p:grpSp>
        <p:nvGrpSpPr>
          <p:cNvPr id="5"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37"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8"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52" name="任意多边形: 形状 51"/>
          <p:cNvSpPr/>
          <p:nvPr>
            <p:custDataLst>
              <p:tags r:id="rId1"/>
            </p:custDataLst>
          </p:nvPr>
        </p:nvSpPr>
        <p:spPr>
          <a:xfrm>
            <a:off x="1028745" y="4649274"/>
            <a:ext cx="10180514" cy="749837"/>
          </a:xfrm>
          <a:custGeom>
            <a:avLst/>
            <a:gdLst>
              <a:gd name="connsiteX0" fmla="*/ 34724 w 6620719"/>
              <a:gd name="connsiteY0" fmla="*/ 374133 h 860375"/>
              <a:gd name="connsiteX1" fmla="*/ 1296365 w 6620719"/>
              <a:gd name="connsiteY1" fmla="*/ 848695 h 860375"/>
              <a:gd name="connsiteX2" fmla="*/ 4132162 w 6620719"/>
              <a:gd name="connsiteY2" fmla="*/ 825545 h 860375"/>
              <a:gd name="connsiteX3" fmla="*/ 4456254 w 6620719"/>
              <a:gd name="connsiteY3" fmla="*/ 837120 h 860375"/>
              <a:gd name="connsiteX4" fmla="*/ 4618299 w 6620719"/>
              <a:gd name="connsiteY4" fmla="*/ 860269 h 860375"/>
              <a:gd name="connsiteX5" fmla="*/ 6273479 w 6620719"/>
              <a:gd name="connsiteY5" fmla="*/ 825545 h 860375"/>
              <a:gd name="connsiteX6" fmla="*/ 6620719 w 6620719"/>
              <a:gd name="connsiteY6" fmla="*/ 223662 h 860375"/>
              <a:gd name="connsiteX7" fmla="*/ 6504973 w 6620719"/>
              <a:gd name="connsiteY7" fmla="*/ 84766 h 860375"/>
              <a:gd name="connsiteX8" fmla="*/ 6041985 w 6620719"/>
              <a:gd name="connsiteY8" fmla="*/ 61616 h 860375"/>
              <a:gd name="connsiteX9" fmla="*/ 5937813 w 6620719"/>
              <a:gd name="connsiteY9" fmla="*/ 38467 h 860375"/>
              <a:gd name="connsiteX10" fmla="*/ 5903089 w 6620719"/>
              <a:gd name="connsiteY10" fmla="*/ 3743 h 860375"/>
              <a:gd name="connsiteX11" fmla="*/ 5798917 w 6620719"/>
              <a:gd name="connsiteY11" fmla="*/ 3743 h 860375"/>
              <a:gd name="connsiteX12" fmla="*/ 2071869 w 6620719"/>
              <a:gd name="connsiteY12" fmla="*/ 15318 h 860375"/>
              <a:gd name="connsiteX13" fmla="*/ 1875099 w 6620719"/>
              <a:gd name="connsiteY13" fmla="*/ 15318 h 860375"/>
              <a:gd name="connsiteX14" fmla="*/ 173621 w 6620719"/>
              <a:gd name="connsiteY14" fmla="*/ 50042 h 860375"/>
              <a:gd name="connsiteX15" fmla="*/ 0 w 6620719"/>
              <a:gd name="connsiteY15" fmla="*/ 212087 h 860375"/>
              <a:gd name="connsiteX16" fmla="*/ 34724 w 6620719"/>
              <a:gd name="connsiteY16" fmla="*/ 374133 h 8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20719" h="860375">
                <a:moveTo>
                  <a:pt x="34724" y="374133"/>
                </a:moveTo>
                <a:lnTo>
                  <a:pt x="1296365" y="848695"/>
                </a:lnTo>
                <a:lnTo>
                  <a:pt x="4132162" y="825545"/>
                </a:lnTo>
                <a:cubicBezTo>
                  <a:pt x="4240193" y="829403"/>
                  <a:pt x="4348490" y="828612"/>
                  <a:pt x="4456254" y="837120"/>
                </a:cubicBezTo>
                <a:cubicBezTo>
                  <a:pt x="4787813" y="863296"/>
                  <a:pt x="4453940" y="860269"/>
                  <a:pt x="4618299" y="860269"/>
                </a:cubicBezTo>
                <a:lnTo>
                  <a:pt x="6273479" y="825545"/>
                </a:lnTo>
                <a:lnTo>
                  <a:pt x="6620719" y="223662"/>
                </a:lnTo>
                <a:lnTo>
                  <a:pt x="6504973" y="84766"/>
                </a:lnTo>
                <a:lnTo>
                  <a:pt x="6041985" y="61616"/>
                </a:lnTo>
                <a:cubicBezTo>
                  <a:pt x="6007261" y="53900"/>
                  <a:pt x="5970648" y="52148"/>
                  <a:pt x="5937813" y="38467"/>
                </a:cubicBezTo>
                <a:cubicBezTo>
                  <a:pt x="5922703" y="32171"/>
                  <a:pt x="5918969" y="7713"/>
                  <a:pt x="5903089" y="3743"/>
                </a:cubicBezTo>
                <a:cubicBezTo>
                  <a:pt x="5869402" y="-4679"/>
                  <a:pt x="5833641" y="3743"/>
                  <a:pt x="5798917" y="3743"/>
                </a:cubicBezTo>
                <a:lnTo>
                  <a:pt x="2071869" y="15318"/>
                </a:lnTo>
                <a:lnTo>
                  <a:pt x="1875099" y="15318"/>
                </a:lnTo>
                <a:lnTo>
                  <a:pt x="173621" y="50042"/>
                </a:lnTo>
                <a:lnTo>
                  <a:pt x="0" y="212087"/>
                </a:lnTo>
                <a:lnTo>
                  <a:pt x="34724" y="374133"/>
                </a:lnTo>
                <a:close/>
              </a:path>
            </a:pathLst>
          </a:custGeom>
          <a:solidFill>
            <a:srgbClr val="0B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3" name="任意多边形: 形状 52"/>
          <p:cNvSpPr/>
          <p:nvPr>
            <p:custDataLst>
              <p:tags r:id="rId2"/>
            </p:custDataLst>
          </p:nvPr>
        </p:nvSpPr>
        <p:spPr>
          <a:xfrm>
            <a:off x="824901" y="4111176"/>
            <a:ext cx="10540746" cy="679154"/>
          </a:xfrm>
          <a:custGeom>
            <a:avLst/>
            <a:gdLst>
              <a:gd name="connsiteX0" fmla="*/ 3427495 w 6854990"/>
              <a:gd name="connsiteY0" fmla="*/ 0 h 779272"/>
              <a:gd name="connsiteX1" fmla="*/ 6668949 w 6854990"/>
              <a:gd name="connsiteY1" fmla="*/ 661699 h 779272"/>
              <a:gd name="connsiteX2" fmla="*/ 6854990 w 6854990"/>
              <a:gd name="connsiteY2" fmla="*/ 779272 h 779272"/>
              <a:gd name="connsiteX3" fmla="*/ 6167646 w 6854990"/>
              <a:gd name="connsiteY3" fmla="*/ 779272 h 779272"/>
              <a:gd name="connsiteX4" fmla="*/ 478555 w 6854990"/>
              <a:gd name="connsiteY4" fmla="*/ 779272 h 779272"/>
              <a:gd name="connsiteX5" fmla="*/ 0 w 6854990"/>
              <a:gd name="connsiteY5" fmla="*/ 779272 h 779272"/>
              <a:gd name="connsiteX6" fmla="*/ 186041 w 6854990"/>
              <a:gd name="connsiteY6" fmla="*/ 661699 h 779272"/>
              <a:gd name="connsiteX7" fmla="*/ 3427495 w 6854990"/>
              <a:gd name="connsiteY7" fmla="*/ 0 h 7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4990" h="779272">
                <a:moveTo>
                  <a:pt x="3427495" y="0"/>
                </a:moveTo>
                <a:cubicBezTo>
                  <a:pt x="4776817" y="0"/>
                  <a:pt x="5966463" y="262477"/>
                  <a:pt x="6668949" y="661699"/>
                </a:cubicBezTo>
                <a:lnTo>
                  <a:pt x="6854990" y="779272"/>
                </a:lnTo>
                <a:lnTo>
                  <a:pt x="6167646" y="779272"/>
                </a:lnTo>
                <a:lnTo>
                  <a:pt x="478555" y="779272"/>
                </a:lnTo>
                <a:lnTo>
                  <a:pt x="0" y="779272"/>
                </a:lnTo>
                <a:lnTo>
                  <a:pt x="186041" y="661699"/>
                </a:lnTo>
                <a:cubicBezTo>
                  <a:pt x="888528" y="262477"/>
                  <a:pt x="2078174" y="0"/>
                  <a:pt x="3427495" y="0"/>
                </a:cubicBezTo>
                <a:close/>
              </a:path>
            </a:pathLst>
          </a:custGeom>
          <a:solidFill>
            <a:srgbClr val="0B2A77"/>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 name="组合 3"/>
          <p:cNvGrpSpPr/>
          <p:nvPr/>
        </p:nvGrpSpPr>
        <p:grpSpPr>
          <a:xfrm flipH="1">
            <a:off x="3231071" y="1204330"/>
            <a:ext cx="1041003" cy="121909"/>
            <a:chOff x="569119" y="1402556"/>
            <a:chExt cx="1230633" cy="138588"/>
          </a:xfrm>
          <a:gradFill>
            <a:gsLst>
              <a:gs pos="100000">
                <a:srgbClr val="1055D2"/>
              </a:gs>
              <a:gs pos="0">
                <a:srgbClr val="4280F0">
                  <a:alpha val="0"/>
                </a:srgbClr>
              </a:gs>
            </a:gsLst>
            <a:lin ang="6600000" scaled="0"/>
          </a:gradFill>
        </p:grpSpPr>
        <p:sp>
          <p:nvSpPr>
            <p:cNvPr id="10" name="平行四边形 9"/>
            <p:cNvSpPr/>
            <p:nvPr>
              <p:custDataLst>
                <p:tags r:id="rId29"/>
              </p:custDataLst>
            </p:nvPr>
          </p:nvSpPr>
          <p:spPr>
            <a:xfrm flipV="1">
              <a:off x="569119"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1" name="平行四边形 10"/>
            <p:cNvSpPr/>
            <p:nvPr>
              <p:custDataLst>
                <p:tags r:id="rId30"/>
              </p:custDataLst>
            </p:nvPr>
          </p:nvSpPr>
          <p:spPr>
            <a:xfrm flipV="1">
              <a:off x="738187"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3" name="平行四边形 12"/>
            <p:cNvSpPr/>
            <p:nvPr>
              <p:custDataLst>
                <p:tags r:id="rId31"/>
              </p:custDataLst>
            </p:nvPr>
          </p:nvSpPr>
          <p:spPr>
            <a:xfrm flipV="1">
              <a:off x="921544"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5" name="平行四边形 14"/>
            <p:cNvSpPr/>
            <p:nvPr>
              <p:custDataLst>
                <p:tags r:id="rId32"/>
              </p:custDataLst>
            </p:nvPr>
          </p:nvSpPr>
          <p:spPr>
            <a:xfrm flipV="1">
              <a:off x="1104901"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3" name="平行四边形 32"/>
            <p:cNvSpPr/>
            <p:nvPr>
              <p:custDataLst>
                <p:tags r:id="rId33"/>
              </p:custDataLst>
            </p:nvPr>
          </p:nvSpPr>
          <p:spPr>
            <a:xfrm flipV="1">
              <a:off x="1288258"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4" name="平行四边形 33"/>
            <p:cNvSpPr/>
            <p:nvPr>
              <p:custDataLst>
                <p:tags r:id="rId34"/>
              </p:custDataLst>
            </p:nvPr>
          </p:nvSpPr>
          <p:spPr>
            <a:xfrm flipV="1">
              <a:off x="1471615"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5" name="平行四边形 34"/>
            <p:cNvSpPr/>
            <p:nvPr>
              <p:custDataLst>
                <p:tags r:id="rId35"/>
              </p:custDataLst>
            </p:nvPr>
          </p:nvSpPr>
          <p:spPr>
            <a:xfrm flipV="1">
              <a:off x="1654972"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87" name="组合 86"/>
          <p:cNvGrpSpPr/>
          <p:nvPr/>
        </p:nvGrpSpPr>
        <p:grpSpPr>
          <a:xfrm>
            <a:off x="1155051" y="1307621"/>
            <a:ext cx="9761901" cy="4315672"/>
            <a:chOff x="1128714" y="-1587212"/>
            <a:chExt cx="9760093" cy="4314873"/>
          </a:xfrm>
        </p:grpSpPr>
        <p:sp>
          <p:nvSpPr>
            <p:cNvPr id="16" name="矩形: 剪去对角 24"/>
            <p:cNvSpPr/>
            <p:nvPr>
              <p:custDataLst>
                <p:tags r:id="rId19"/>
              </p:custDataLst>
            </p:nvPr>
          </p:nvSpPr>
          <p:spPr>
            <a:xfrm flipV="1">
              <a:off x="1263427" y="-1442093"/>
              <a:ext cx="9625380" cy="4169754"/>
            </a:xfrm>
            <a:prstGeom prst="snip2DiagRect">
              <a:avLst>
                <a:gd name="adj1" fmla="val 0"/>
                <a:gd name="adj2" fmla="val 9700"/>
              </a:avLst>
            </a:prstGeom>
            <a:solidFill>
              <a:schemeClr val="bg1"/>
            </a:solidFill>
            <a:ln>
              <a:gradFill>
                <a:gsLst>
                  <a:gs pos="1000">
                    <a:srgbClr val="266DEE">
                      <a:alpha val="35000"/>
                    </a:srgbClr>
                  </a:gs>
                  <a:gs pos="45000">
                    <a:srgbClr val="1055D2">
                      <a:alpha val="49000"/>
                    </a:srgbClr>
                  </a:gs>
                  <a:gs pos="100000">
                    <a:srgbClr val="1055D2"/>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7" name="组合 16"/>
            <p:cNvGrpSpPr/>
            <p:nvPr/>
          </p:nvGrpSpPr>
          <p:grpSpPr>
            <a:xfrm flipH="1">
              <a:off x="8908235" y="1816929"/>
              <a:ext cx="1040811" cy="103987"/>
              <a:chOff x="569119" y="1185344"/>
              <a:chExt cx="1230633" cy="78918"/>
            </a:xfrm>
            <a:gradFill>
              <a:gsLst>
                <a:gs pos="100000">
                  <a:srgbClr val="1055D2"/>
                </a:gs>
                <a:gs pos="0">
                  <a:srgbClr val="4280F0">
                    <a:alpha val="0"/>
                  </a:srgbClr>
                </a:gs>
              </a:gsLst>
              <a:lin ang="6600000" scaled="0"/>
            </a:gradFill>
          </p:grpSpPr>
          <p:sp>
            <p:nvSpPr>
              <p:cNvPr id="36" name="平行四边形 35"/>
              <p:cNvSpPr/>
              <p:nvPr>
                <p:custDataLst>
                  <p:tags r:id="rId22"/>
                </p:custDataLst>
              </p:nvPr>
            </p:nvSpPr>
            <p:spPr>
              <a:xfrm flipV="1">
                <a:off x="569119"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7" name="平行四边形 36"/>
              <p:cNvSpPr/>
              <p:nvPr>
                <p:custDataLst>
                  <p:tags r:id="rId23"/>
                </p:custDataLst>
              </p:nvPr>
            </p:nvSpPr>
            <p:spPr>
              <a:xfrm flipV="1">
                <a:off x="738187" y="1185346"/>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8" name="平行四边形 37"/>
              <p:cNvSpPr/>
              <p:nvPr>
                <p:custDataLst>
                  <p:tags r:id="rId24"/>
                </p:custDataLst>
              </p:nvPr>
            </p:nvSpPr>
            <p:spPr>
              <a:xfrm flipV="1">
                <a:off x="921544" y="1185346"/>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9" name="平行四边形 38"/>
              <p:cNvSpPr/>
              <p:nvPr>
                <p:custDataLst>
                  <p:tags r:id="rId25"/>
                </p:custDataLst>
              </p:nvPr>
            </p:nvSpPr>
            <p:spPr>
              <a:xfrm flipV="1">
                <a:off x="1104901"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0" name="平行四边形 39"/>
              <p:cNvSpPr/>
              <p:nvPr>
                <p:custDataLst>
                  <p:tags r:id="rId26"/>
                </p:custDataLst>
              </p:nvPr>
            </p:nvSpPr>
            <p:spPr>
              <a:xfrm flipV="1">
                <a:off x="1288258"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1" name="平行四边形 40"/>
              <p:cNvSpPr/>
              <p:nvPr>
                <p:custDataLst>
                  <p:tags r:id="rId27"/>
                </p:custDataLst>
              </p:nvPr>
            </p:nvSpPr>
            <p:spPr>
              <a:xfrm flipV="1">
                <a:off x="1471615"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2" name="平行四边形 41"/>
              <p:cNvSpPr/>
              <p:nvPr>
                <p:custDataLst>
                  <p:tags r:id="rId28"/>
                </p:custDataLst>
              </p:nvPr>
            </p:nvSpPr>
            <p:spPr>
              <a:xfrm flipV="1">
                <a:off x="1654972" y="1185344"/>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18" name="半闭框 17"/>
            <p:cNvSpPr/>
            <p:nvPr>
              <p:custDataLst>
                <p:tags r:id="rId20"/>
              </p:custDataLst>
            </p:nvPr>
          </p:nvSpPr>
          <p:spPr>
            <a:xfrm rot="5400000">
              <a:off x="9917052" y="-1141329"/>
              <a:ext cx="1272518" cy="670991"/>
            </a:xfrm>
            <a:prstGeom prst="halfFrame">
              <a:avLst>
                <a:gd name="adj1" fmla="val 17013"/>
                <a:gd name="adj2" fmla="val 20010"/>
              </a:avLst>
            </a:prstGeom>
            <a:solidFill>
              <a:srgbClr val="006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23" name="任意多边形: 形状 22"/>
            <p:cNvSpPr/>
            <p:nvPr>
              <p:custDataLst>
                <p:tags r:id="rId21"/>
              </p:custDataLst>
            </p:nvPr>
          </p:nvSpPr>
          <p:spPr>
            <a:xfrm>
              <a:off x="1128714" y="-1587212"/>
              <a:ext cx="1606571" cy="1098550"/>
            </a:xfrm>
            <a:custGeom>
              <a:avLst/>
              <a:gdLst>
                <a:gd name="connsiteX0" fmla="*/ 0 w 1781175"/>
                <a:gd name="connsiteY0" fmla="*/ 1098550 h 1098550"/>
                <a:gd name="connsiteX1" fmla="*/ 0 w 1781175"/>
                <a:gd name="connsiteY1" fmla="*/ 514350 h 1098550"/>
                <a:gd name="connsiteX2" fmla="*/ 504825 w 1781175"/>
                <a:gd name="connsiteY2" fmla="*/ 0 h 1098550"/>
                <a:gd name="connsiteX3" fmla="*/ 1781175 w 1781175"/>
                <a:gd name="connsiteY3" fmla="*/ 0 h 1098550"/>
              </a:gdLst>
              <a:ahLst/>
              <a:cxnLst>
                <a:cxn ang="0">
                  <a:pos x="connsiteX0" y="connsiteY0"/>
                </a:cxn>
                <a:cxn ang="0">
                  <a:pos x="connsiteX1" y="connsiteY1"/>
                </a:cxn>
                <a:cxn ang="0">
                  <a:pos x="connsiteX2" y="connsiteY2"/>
                </a:cxn>
                <a:cxn ang="0">
                  <a:pos x="connsiteX3" y="connsiteY3"/>
                </a:cxn>
              </a:cxnLst>
              <a:rect l="l" t="t" r="r" b="b"/>
              <a:pathLst>
                <a:path w="1781175" h="1098550">
                  <a:moveTo>
                    <a:pt x="0" y="1098550"/>
                  </a:moveTo>
                  <a:lnTo>
                    <a:pt x="0" y="514350"/>
                  </a:lnTo>
                  <a:lnTo>
                    <a:pt x="504825" y="0"/>
                  </a:lnTo>
                  <a:lnTo>
                    <a:pt x="1781175"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7" name="文本框 6"/>
          <p:cNvSpPr txBox="1"/>
          <p:nvPr>
            <p:custDataLst>
              <p:tags r:id="rId3"/>
            </p:custDataLst>
          </p:nvPr>
        </p:nvSpPr>
        <p:spPr>
          <a:xfrm>
            <a:off x="2101215" y="2025015"/>
            <a:ext cx="8007350" cy="2168525"/>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30000"/>
              </a:lnSpc>
              <a:defRPr>
                <a:latin typeface="微软雅黑" panose="020B0503020204020204" pitchFamily="34" charset="-122"/>
                <a:ea typeface="微软雅黑" panose="020B0503020204020204" pitchFamily="34" charset="-122"/>
                <a:cs typeface="Times New Roman" panose="02020603050405020304" charset="0"/>
              </a:defRPr>
            </a:lvl1pPr>
          </a:lstStyle>
          <a:p>
            <a:pPr marL="0" indent="457200" eaLnBrk="1" fontAlgn="auto" latinLnBrk="0" hangingPunct="1">
              <a:lnSpc>
                <a:spcPct val="150000"/>
              </a:lnSpc>
            </a:pPr>
            <a:r>
              <a:rPr lang="zh-CN" altLang="zh-CN" sz="1800" dirty="0">
                <a:latin typeface="黑体" panose="02010609060101010101" pitchFamily="49" charset="-122"/>
                <a:ea typeface="黑体" panose="02010609060101010101" pitchFamily="49" charset="-122"/>
                <a:cs typeface="黑体" panose="02010609060101010101" pitchFamily="49" charset="-122"/>
              </a:rPr>
              <a:t>未来，全国公共安全基础标准化技术委员会还将陆续开展更多公共安全服务标准化建设工作，为我国相关组织在公共安全领域预先管理风险挑战、制定系统战略对策方面，提供更科学、规范、实用的</a:t>
            </a:r>
            <a:r>
              <a:rPr lang="zh-CN" altLang="zh-CN" sz="1800" dirty="0">
                <a:solidFill>
                  <a:srgbClr val="FF0000"/>
                </a:solidFill>
                <a:latin typeface="黑体" panose="02010609060101010101" pitchFamily="49" charset="-122"/>
                <a:ea typeface="黑体" panose="02010609060101010101" pitchFamily="49" charset="-122"/>
                <a:cs typeface="黑体" panose="02010609060101010101" pitchFamily="49" charset="-122"/>
              </a:rPr>
              <a:t>“标准化策略”</a:t>
            </a:r>
            <a:r>
              <a:rPr lang="zh-CN" altLang="zh-CN" sz="1800" dirty="0">
                <a:latin typeface="黑体" panose="02010609060101010101" pitchFamily="49" charset="-122"/>
                <a:ea typeface="黑体" panose="02010609060101010101" pitchFamily="49" charset="-122"/>
                <a:cs typeface="黑体" panose="02010609060101010101" pitchFamily="49" charset="-122"/>
              </a:rPr>
              <a:t>，为我国公共安全服务对接国际化需求提供</a:t>
            </a:r>
            <a:r>
              <a:rPr lang="zh-CN" altLang="zh-CN" sz="1800" dirty="0">
                <a:solidFill>
                  <a:srgbClr val="FF0000"/>
                </a:solidFill>
                <a:latin typeface="黑体" panose="02010609060101010101" pitchFamily="49" charset="-122"/>
                <a:ea typeface="黑体" panose="02010609060101010101" pitchFamily="49" charset="-122"/>
                <a:cs typeface="黑体" panose="02010609060101010101" pitchFamily="49" charset="-122"/>
              </a:rPr>
              <a:t>“标准化指引”</a:t>
            </a:r>
            <a:r>
              <a:rPr lang="zh-CN" altLang="zh-CN" sz="1800" dirty="0">
                <a:latin typeface="黑体" panose="02010609060101010101" pitchFamily="49" charset="-122"/>
                <a:ea typeface="黑体" panose="02010609060101010101" pitchFamily="49" charset="-122"/>
                <a:cs typeface="黑体" panose="02010609060101010101" pitchFamily="49" charset="-122"/>
              </a:rPr>
              <a:t>，为赋能公共安全服务规范化、现代化建设提供新引擎、新动力。</a:t>
            </a:r>
          </a:p>
        </p:txBody>
      </p:sp>
      <p:sp>
        <p:nvSpPr>
          <p:cNvPr id="12" name="任意多边形: 形状 54"/>
          <p:cNvSpPr/>
          <p:nvPr>
            <p:custDataLst>
              <p:tags r:id="rId4"/>
            </p:custDataLst>
          </p:nvPr>
        </p:nvSpPr>
        <p:spPr>
          <a:xfrm>
            <a:off x="824901" y="4790332"/>
            <a:ext cx="10545375" cy="1561964"/>
          </a:xfrm>
          <a:custGeom>
            <a:avLst/>
            <a:gdLst>
              <a:gd name="connsiteX0" fmla="*/ 0 w 6858000"/>
              <a:gd name="connsiteY0" fmla="*/ 0 h 1792223"/>
              <a:gd name="connsiteX1" fmla="*/ 247363 w 6858000"/>
              <a:gd name="connsiteY1" fmla="*/ 0 h 1792223"/>
              <a:gd name="connsiteX2" fmla="*/ 307292 w 6858000"/>
              <a:gd name="connsiteY2" fmla="*/ 137445 h 1792223"/>
              <a:gd name="connsiteX3" fmla="*/ 476410 w 6858000"/>
              <a:gd name="connsiteY3" fmla="*/ 246783 h 1792223"/>
              <a:gd name="connsiteX4" fmla="*/ 6378580 w 6858000"/>
              <a:gd name="connsiteY4" fmla="*/ 246783 h 1792223"/>
              <a:gd name="connsiteX5" fmla="*/ 6547696 w 6858000"/>
              <a:gd name="connsiteY5" fmla="*/ 137445 h 1792223"/>
              <a:gd name="connsiteX6" fmla="*/ 6607626 w 6858000"/>
              <a:gd name="connsiteY6" fmla="*/ 0 h 1792223"/>
              <a:gd name="connsiteX7" fmla="*/ 6858000 w 6858000"/>
              <a:gd name="connsiteY7" fmla="*/ 0 h 1792223"/>
              <a:gd name="connsiteX8" fmla="*/ 6858000 w 6858000"/>
              <a:gd name="connsiteY8" fmla="*/ 1792223 h 1792223"/>
              <a:gd name="connsiteX9" fmla="*/ 0 w 6858000"/>
              <a:gd name="connsiteY9" fmla="*/ 1792223 h 179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1792223">
                <a:moveTo>
                  <a:pt x="0" y="0"/>
                </a:moveTo>
                <a:lnTo>
                  <a:pt x="247363" y="0"/>
                </a:lnTo>
                <a:lnTo>
                  <a:pt x="307292" y="137445"/>
                </a:lnTo>
                <a:cubicBezTo>
                  <a:pt x="336184" y="203704"/>
                  <a:pt x="402815" y="246783"/>
                  <a:pt x="476410" y="246783"/>
                </a:cubicBezTo>
                <a:lnTo>
                  <a:pt x="6378580" y="246783"/>
                </a:lnTo>
                <a:cubicBezTo>
                  <a:pt x="6452294" y="246783"/>
                  <a:pt x="6518758" y="203813"/>
                  <a:pt x="6547696" y="137445"/>
                </a:cubicBezTo>
                <a:lnTo>
                  <a:pt x="6607626" y="0"/>
                </a:lnTo>
                <a:lnTo>
                  <a:pt x="6858000" y="0"/>
                </a:lnTo>
                <a:lnTo>
                  <a:pt x="6858000" y="1792223"/>
                </a:lnTo>
                <a:lnTo>
                  <a:pt x="0" y="1792223"/>
                </a:lnTo>
                <a:close/>
              </a:path>
            </a:pathLst>
          </a:custGeom>
          <a:gradFill>
            <a:gsLst>
              <a:gs pos="0">
                <a:srgbClr val="0A90FE"/>
              </a:gs>
              <a:gs pos="100000">
                <a:srgbClr val="147BC6"/>
              </a:gs>
            </a:gsLst>
            <a:lin ang="2700000" scaled="0"/>
          </a:gradFill>
          <a:ln w="12700" cap="flat" cmpd="sng" algn="ctr">
            <a:gradFill>
              <a:gsLst>
                <a:gs pos="1000">
                  <a:srgbClr val="0A90FE"/>
                </a:gs>
                <a:gs pos="100000">
                  <a:srgbClr val="147BC6"/>
                </a:gs>
              </a:gsLst>
              <a:lin ang="2700000" scaled="0"/>
            </a:gradFill>
            <a:prstDash val="solid"/>
            <a:miter lim="800000"/>
          </a:ln>
          <a:effectLst>
            <a:outerShdw blurRad="50800" dist="38100" dir="16200000" rotWithShape="0">
              <a:prstClr val="black">
                <a:alpha val="40000"/>
              </a:prstClr>
            </a:outerShdw>
          </a:effectLst>
        </p:spPr>
        <p:txBody>
          <a:bodyPr rtlCol="0" anchor="ctr"/>
          <a:lstStyle/>
          <a:p>
            <a:pPr algn="ctr"/>
            <a:endParaRPr lang="zh-CN" altLang="en-US" sz="1355" kern="0">
              <a:solidFill>
                <a:prstClr val="white"/>
              </a:solidFill>
              <a:latin typeface="等线" panose="02010600030101010101" charset="-122"/>
              <a:ea typeface="等线" panose="02010600030101010101" charset="-122"/>
            </a:endParaRPr>
          </a:p>
        </p:txBody>
      </p:sp>
      <p:grpSp>
        <p:nvGrpSpPr>
          <p:cNvPr id="71" name="组合 70"/>
          <p:cNvGrpSpPr/>
          <p:nvPr/>
        </p:nvGrpSpPr>
        <p:grpSpPr>
          <a:xfrm flipH="1">
            <a:off x="1325859" y="5351453"/>
            <a:ext cx="1614016" cy="181763"/>
            <a:chOff x="569119" y="1402556"/>
            <a:chExt cx="1230633" cy="138588"/>
          </a:xfrm>
          <a:gradFill>
            <a:gsLst>
              <a:gs pos="100000">
                <a:schemeClr val="bg1"/>
              </a:gs>
              <a:gs pos="0">
                <a:schemeClr val="bg1">
                  <a:alpha val="0"/>
                </a:schemeClr>
              </a:gs>
            </a:gsLst>
            <a:lin ang="6600000" scaled="0"/>
          </a:gradFill>
        </p:grpSpPr>
        <p:sp>
          <p:nvSpPr>
            <p:cNvPr id="80" name="平行四边形 79"/>
            <p:cNvSpPr/>
            <p:nvPr>
              <p:custDataLst>
                <p:tags r:id="rId12"/>
              </p:custDataLst>
            </p:nvPr>
          </p:nvSpPr>
          <p:spPr>
            <a:xfrm flipV="1">
              <a:off x="569119"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1" name="平行四边形 80"/>
            <p:cNvSpPr/>
            <p:nvPr>
              <p:custDataLst>
                <p:tags r:id="rId13"/>
              </p:custDataLst>
            </p:nvPr>
          </p:nvSpPr>
          <p:spPr>
            <a:xfrm flipV="1">
              <a:off x="738187"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2" name="平行四边形 81"/>
            <p:cNvSpPr/>
            <p:nvPr>
              <p:custDataLst>
                <p:tags r:id="rId14"/>
              </p:custDataLst>
            </p:nvPr>
          </p:nvSpPr>
          <p:spPr>
            <a:xfrm flipV="1">
              <a:off x="921544"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3" name="平行四边形 82"/>
            <p:cNvSpPr/>
            <p:nvPr>
              <p:custDataLst>
                <p:tags r:id="rId15"/>
              </p:custDataLst>
            </p:nvPr>
          </p:nvSpPr>
          <p:spPr>
            <a:xfrm flipV="1">
              <a:off x="1104901"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4" name="平行四边形 83"/>
            <p:cNvSpPr/>
            <p:nvPr>
              <p:custDataLst>
                <p:tags r:id="rId16"/>
              </p:custDataLst>
            </p:nvPr>
          </p:nvSpPr>
          <p:spPr>
            <a:xfrm flipV="1">
              <a:off x="1288258"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5" name="平行四边形 84"/>
            <p:cNvSpPr/>
            <p:nvPr>
              <p:custDataLst>
                <p:tags r:id="rId17"/>
              </p:custDataLst>
            </p:nvPr>
          </p:nvSpPr>
          <p:spPr>
            <a:xfrm flipV="1">
              <a:off x="1471615"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6" name="平行四边形 85"/>
            <p:cNvSpPr/>
            <p:nvPr>
              <p:custDataLst>
                <p:tags r:id="rId18"/>
              </p:custDataLst>
            </p:nvPr>
          </p:nvSpPr>
          <p:spPr>
            <a:xfrm flipV="1">
              <a:off x="1654972"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72" name="组合 71"/>
          <p:cNvGrpSpPr/>
          <p:nvPr/>
        </p:nvGrpSpPr>
        <p:grpSpPr>
          <a:xfrm>
            <a:off x="8545471" y="5744074"/>
            <a:ext cx="2457126" cy="276710"/>
            <a:chOff x="569119" y="1402556"/>
            <a:chExt cx="1230633" cy="138588"/>
          </a:xfrm>
          <a:gradFill>
            <a:gsLst>
              <a:gs pos="100000">
                <a:schemeClr val="bg1"/>
              </a:gs>
              <a:gs pos="0">
                <a:schemeClr val="bg1">
                  <a:alpha val="0"/>
                </a:schemeClr>
              </a:gs>
            </a:gsLst>
            <a:lin ang="6600000" scaled="0"/>
          </a:gradFill>
        </p:grpSpPr>
        <p:sp>
          <p:nvSpPr>
            <p:cNvPr id="73" name="平行四边形 72"/>
            <p:cNvSpPr/>
            <p:nvPr>
              <p:custDataLst>
                <p:tags r:id="rId5"/>
              </p:custDataLst>
            </p:nvPr>
          </p:nvSpPr>
          <p:spPr>
            <a:xfrm flipV="1">
              <a:off x="569119"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4" name="平行四边形 73"/>
            <p:cNvSpPr/>
            <p:nvPr>
              <p:custDataLst>
                <p:tags r:id="rId6"/>
              </p:custDataLst>
            </p:nvPr>
          </p:nvSpPr>
          <p:spPr>
            <a:xfrm flipV="1">
              <a:off x="738187"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5" name="平行四边形 74"/>
            <p:cNvSpPr/>
            <p:nvPr>
              <p:custDataLst>
                <p:tags r:id="rId7"/>
              </p:custDataLst>
            </p:nvPr>
          </p:nvSpPr>
          <p:spPr>
            <a:xfrm flipV="1">
              <a:off x="921544"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6" name="平行四边形 75"/>
            <p:cNvSpPr/>
            <p:nvPr>
              <p:custDataLst>
                <p:tags r:id="rId8"/>
              </p:custDataLst>
            </p:nvPr>
          </p:nvSpPr>
          <p:spPr>
            <a:xfrm flipV="1">
              <a:off x="1104901"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7" name="平行四边形 76"/>
            <p:cNvSpPr/>
            <p:nvPr>
              <p:custDataLst>
                <p:tags r:id="rId9"/>
              </p:custDataLst>
            </p:nvPr>
          </p:nvSpPr>
          <p:spPr>
            <a:xfrm flipV="1">
              <a:off x="1288258"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8" name="平行四边形 77"/>
            <p:cNvSpPr/>
            <p:nvPr>
              <p:custDataLst>
                <p:tags r:id="rId10"/>
              </p:custDataLst>
            </p:nvPr>
          </p:nvSpPr>
          <p:spPr>
            <a:xfrm flipV="1">
              <a:off x="1471615"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9" name="平行四边形 78"/>
            <p:cNvSpPr/>
            <p:nvPr>
              <p:custDataLst>
                <p:tags r:id="rId11"/>
              </p:custDataLst>
            </p:nvPr>
          </p:nvSpPr>
          <p:spPr>
            <a:xfrm flipV="1">
              <a:off x="1654972"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4428146" y="2775709"/>
            <a:ext cx="3338882" cy="990200"/>
          </a:xfrm>
          <a:prstGeom prst="rect">
            <a:avLst/>
          </a:prstGeom>
          <a:ln>
            <a:miter lim="800000"/>
          </a:ln>
        </p:spPr>
        <p:txBody>
          <a:bodyPr lIns="121944" tIns="60972" rIns="121944" bIns="60972"/>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5000"/>
              </a:lnSpc>
              <a:defRPr/>
            </a:pPr>
            <a:r>
              <a:rPr lang="zh-CN" altLang="en-US" sz="60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谢谢大家</a:t>
            </a:r>
            <a:r>
              <a:rPr lang="zh-CN" altLang="en-US" sz="48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7171" name="灯片编号占位符 2"/>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D22BDBE-FDB8-4D34-A84F-8B30B1AA0421}" type="slidenum">
              <a:rPr lang="zh-CN" altLang="en-US">
                <a:solidFill>
                  <a:srgbClr val="898989"/>
                </a:solidFill>
                <a:ea typeface="微软雅黑" panose="020B0503020204020204" pitchFamily="34" charset="-122"/>
              </a:rPr>
              <a:pPr eaLnBrk="1" hangingPunct="1"/>
              <a:t>23</a:t>
            </a:fld>
            <a:endParaRPr lang="zh-CN" altLang="en-US" dirty="0">
              <a:solidFill>
                <a:srgbClr val="898989"/>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微软雅黑" panose="020B0503020204020204" pitchFamily="34" charset="-122"/>
              </a:rPr>
              <a:pPr eaLnBrk="1" hangingPunct="1"/>
              <a:t>3</a:t>
            </a:fld>
            <a:endParaRPr lang="zh-CN" altLang="en-US" dirty="0">
              <a:solidFill>
                <a:srgbClr val="898989"/>
              </a:solidFill>
              <a:ea typeface="微软雅黑" panose="020B0503020204020204" pitchFamily="34" charset="-122"/>
            </a:endParaRPr>
          </a:p>
        </p:txBody>
      </p:sp>
      <p:grpSp>
        <p:nvGrpSpPr>
          <p:cNvPr id="2" name="组合 7"/>
          <p:cNvGrpSpPr/>
          <p:nvPr/>
        </p:nvGrpSpPr>
        <p:grpSpPr bwMode="auto">
          <a:xfrm>
            <a:off x="1131750" y="2878100"/>
            <a:ext cx="10258425" cy="947738"/>
            <a:chOff x="1785918" y="3211475"/>
            <a:chExt cx="5357850" cy="642966"/>
          </a:xfrm>
        </p:grpSpPr>
        <p:sp>
          <p:nvSpPr>
            <p:cNvPr id="14" name="圆角矩形 13"/>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smtClean="0">
                  <a:solidFill>
                    <a:schemeClr val="tx1"/>
                  </a:solidFill>
                  <a:latin typeface="微软雅黑" panose="020B0503020204020204" pitchFamily="34" charset="-122"/>
                  <a:ea typeface="微软雅黑" panose="020B0503020204020204" pitchFamily="34" charset="-122"/>
                </a:rPr>
                <a:t>保安服务标准化重要意义</a:t>
              </a:r>
              <a:endParaRPr lang="zh-CN" altLang="zh-CN" sz="3200" b="1"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smtClean="0">
                  <a:latin typeface="微软雅黑" panose="020B0503020204020204" pitchFamily="34" charset="-122"/>
                  <a:ea typeface="微软雅黑" panose="020B0503020204020204" pitchFamily="34" charset="-122"/>
                </a:rPr>
                <a:t>一</a:t>
              </a:r>
              <a:endParaRPr lang="zh-CN" altLang="en-US" sz="2700" b="1"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sz="3200" b="1" dirty="0" err="1" smtClean="0">
                <a:solidFill>
                  <a:schemeClr val="bg1"/>
                </a:solidFill>
                <a:latin typeface="黑体" panose="02010609060101010101" pitchFamily="49" charset="-122"/>
                <a:ea typeface="黑体" panose="02010609060101010101" pitchFamily="49" charset="-122"/>
              </a:rPr>
              <a:t>保安服务标准化重要意义</a:t>
            </a:r>
            <a:endParaRPr sz="3200" b="1" dirty="0">
              <a:solidFill>
                <a:schemeClr val="bg1"/>
              </a:solidFill>
              <a:latin typeface="黑体" panose="02010609060101010101" pitchFamily="49" charset="-122"/>
              <a:ea typeface="黑体" panose="02010609060101010101" pitchFamily="49" charset="-122"/>
            </a:endParaRPr>
          </a:p>
        </p:txBody>
      </p:sp>
      <p:grpSp>
        <p:nvGrpSpPr>
          <p:cNvPr id="3"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14"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grpSp>
        <p:nvGrpSpPr>
          <p:cNvPr id="4" name="组合 92"/>
          <p:cNvGrpSpPr/>
          <p:nvPr/>
        </p:nvGrpSpPr>
        <p:grpSpPr>
          <a:xfrm>
            <a:off x="206059" y="2056307"/>
            <a:ext cx="11811414" cy="285857"/>
            <a:chOff x="-190408" y="2320940"/>
            <a:chExt cx="12681020" cy="440938"/>
          </a:xfrm>
        </p:grpSpPr>
        <p:sp>
          <p:nvSpPr>
            <p:cNvPr id="79" name="任意多边形: 形状 78"/>
            <p:cNvSpPr/>
            <p:nvPr>
              <p:custDataLst>
                <p:tags r:id="rId9"/>
              </p:custDataLst>
            </p:nvPr>
          </p:nvSpPr>
          <p:spPr>
            <a:xfrm>
              <a:off x="-190408" y="2428873"/>
              <a:ext cx="12389617" cy="324232"/>
            </a:xfrm>
            <a:custGeom>
              <a:avLst/>
              <a:gdLst>
                <a:gd name="connsiteX0" fmla="*/ 0 w 12389617"/>
                <a:gd name="connsiteY0" fmla="*/ 823988 h 1004858"/>
                <a:gd name="connsiteX1" fmla="*/ 1889090 w 12389617"/>
                <a:gd name="connsiteY1" fmla="*/ 23 h 1004858"/>
                <a:gd name="connsiteX2" fmla="*/ 5034224 w 12389617"/>
                <a:gd name="connsiteY2" fmla="*/ 793843 h 1004858"/>
                <a:gd name="connsiteX3" fmla="*/ 9073661 w 12389617"/>
                <a:gd name="connsiteY3" fmla="*/ 60313 h 1004858"/>
                <a:gd name="connsiteX4" fmla="*/ 12389617 w 12389617"/>
                <a:gd name="connsiteY4" fmla="*/ 1004858 h 100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9617" h="1004858">
                  <a:moveTo>
                    <a:pt x="0" y="823988"/>
                  </a:moveTo>
                  <a:cubicBezTo>
                    <a:pt x="525026" y="414517"/>
                    <a:pt x="1050053" y="5047"/>
                    <a:pt x="1889090" y="23"/>
                  </a:cubicBezTo>
                  <a:cubicBezTo>
                    <a:pt x="2728127" y="-5001"/>
                    <a:pt x="3836796" y="783795"/>
                    <a:pt x="5034224" y="793843"/>
                  </a:cubicBezTo>
                  <a:cubicBezTo>
                    <a:pt x="6231652" y="803891"/>
                    <a:pt x="7847762" y="25144"/>
                    <a:pt x="9073661" y="60313"/>
                  </a:cubicBezTo>
                  <a:cubicBezTo>
                    <a:pt x="10299560" y="95482"/>
                    <a:pt x="11634316" y="931170"/>
                    <a:pt x="12389617" y="1004858"/>
                  </a:cubicBezTo>
                </a:path>
              </a:pathLst>
            </a:custGeom>
            <a:noFill/>
            <a:ln w="15875" cap="flat" cmpd="sng" algn="ctr">
              <a:gradFill flip="none" rotWithShape="1">
                <a:gsLst>
                  <a:gs pos="53000">
                    <a:srgbClr val="1A8BEA">
                      <a:alpha val="47000"/>
                    </a:srgbClr>
                  </a:gs>
                  <a:gs pos="0">
                    <a:srgbClr val="1A8BEA"/>
                  </a:gs>
                  <a:gs pos="100000">
                    <a:srgbClr val="1A8BEA">
                      <a:alpha val="0"/>
                    </a:srgbClr>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80" name="任意多边形: 形状 79"/>
            <p:cNvSpPr/>
            <p:nvPr>
              <p:custDataLst>
                <p:tags r:id="rId10"/>
              </p:custDataLst>
            </p:nvPr>
          </p:nvSpPr>
          <p:spPr>
            <a:xfrm>
              <a:off x="-190408" y="2320940"/>
              <a:ext cx="12681020" cy="440938"/>
            </a:xfrm>
            <a:custGeom>
              <a:avLst/>
              <a:gdLst>
                <a:gd name="connsiteX0" fmla="*/ 0 w 12681020"/>
                <a:gd name="connsiteY0" fmla="*/ 190918 h 695923"/>
                <a:gd name="connsiteX1" fmla="*/ 2562330 w 12681020"/>
                <a:gd name="connsiteY1" fmla="*/ 693336 h 695923"/>
                <a:gd name="connsiteX2" fmla="*/ 6561574 w 12681020"/>
                <a:gd name="connsiteY2" fmla="*/ 0 h 695923"/>
                <a:gd name="connsiteX3" fmla="*/ 9636369 w 12681020"/>
                <a:gd name="connsiteY3" fmla="*/ 693336 h 695923"/>
                <a:gd name="connsiteX4" fmla="*/ 12681020 w 12681020"/>
                <a:gd name="connsiteY4" fmla="*/ 60290 h 695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20" h="695923">
                  <a:moveTo>
                    <a:pt x="0" y="190918"/>
                  </a:moveTo>
                  <a:cubicBezTo>
                    <a:pt x="734367" y="458037"/>
                    <a:pt x="1468734" y="725156"/>
                    <a:pt x="2562330" y="693336"/>
                  </a:cubicBezTo>
                  <a:cubicBezTo>
                    <a:pt x="3655926" y="661516"/>
                    <a:pt x="5382568" y="0"/>
                    <a:pt x="6561574" y="0"/>
                  </a:cubicBezTo>
                  <a:cubicBezTo>
                    <a:pt x="7740580" y="0"/>
                    <a:pt x="8616461" y="683288"/>
                    <a:pt x="9636369" y="693336"/>
                  </a:cubicBezTo>
                  <a:cubicBezTo>
                    <a:pt x="10656277" y="703384"/>
                    <a:pt x="11668648" y="381837"/>
                    <a:pt x="12681020" y="60290"/>
                  </a:cubicBezTo>
                </a:path>
              </a:pathLst>
            </a:custGeom>
            <a:noFill/>
            <a:ln w="15875" cap="flat" cmpd="sng" algn="ctr">
              <a:gradFill flip="none" rotWithShape="1">
                <a:gsLst>
                  <a:gs pos="53000">
                    <a:srgbClr val="1A8BEA">
                      <a:alpha val="47000"/>
                    </a:srgbClr>
                  </a:gs>
                  <a:gs pos="0">
                    <a:srgbClr val="1A8BEA"/>
                  </a:gs>
                  <a:gs pos="100000">
                    <a:srgbClr val="1A8BEA">
                      <a:alpha val="0"/>
                    </a:srgbClr>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3937341" y="1294793"/>
            <a:ext cx="4077455" cy="521970"/>
          </a:xfrm>
          <a:prstGeom prst="rect">
            <a:avLst/>
          </a:prstGeom>
          <a:noFill/>
          <a:ln w="9525">
            <a:noFill/>
          </a:ln>
        </p:spPr>
        <p:txBody>
          <a:bodyPr wrap="square">
            <a:spAutoFit/>
          </a:bodyPr>
          <a:lstStyle/>
          <a:p>
            <a:pPr indent="0" algn="ctr"/>
            <a:r>
              <a:rPr lang="zh-CN" sz="2800" b="0">
                <a:gradFill>
                  <a:gsLst>
                    <a:gs pos="0">
                      <a:srgbClr val="007BD3"/>
                    </a:gs>
                    <a:gs pos="100000">
                      <a:srgbClr val="034373"/>
                    </a:gs>
                  </a:gsLst>
                  <a:lin scaled="0"/>
                </a:gradFill>
                <a:latin typeface="黑体" panose="02010609060101010101" pitchFamily="49" charset="-122"/>
                <a:ea typeface="黑体" panose="02010609060101010101" pitchFamily="49" charset="-122"/>
                <a:cs typeface="方正小标宋简体" panose="03000509000000000000" charset="-122"/>
              </a:rPr>
              <a:t>社会治安防控体系</a:t>
            </a:r>
          </a:p>
        </p:txBody>
      </p:sp>
      <p:sp>
        <p:nvSpPr>
          <p:cNvPr id="528" name="矩形 527"/>
          <p:cNvSpPr/>
          <p:nvPr>
            <p:custDataLst>
              <p:tags r:id="rId1"/>
            </p:custDataLst>
          </p:nvPr>
        </p:nvSpPr>
        <p:spPr>
          <a:xfrm>
            <a:off x="4103106" y="2661990"/>
            <a:ext cx="1340099" cy="420370"/>
          </a:xfrm>
          <a:prstGeom prst="rect">
            <a:avLst/>
          </a:prstGeom>
        </p:spPr>
        <p:txBody>
          <a:bodyPr wrap="square">
            <a:spAutoFit/>
          </a:bodyPr>
          <a:lstStyle/>
          <a:p>
            <a:pPr algn="ctr"/>
            <a:r>
              <a:rPr lang="en-US" altLang="zh-CN" sz="2135">
                <a:gradFill>
                  <a:gsLst>
                    <a:gs pos="0">
                      <a:srgbClr val="007BD3"/>
                    </a:gs>
                    <a:gs pos="100000">
                      <a:srgbClr val="034373"/>
                    </a:gs>
                  </a:gsLst>
                  <a:lin scaled="0"/>
                </a:gradFill>
                <a:latin typeface="黑体" panose="02010609060101010101" pitchFamily="49" charset="-122"/>
                <a:ea typeface="黑体" panose="02010609060101010101" pitchFamily="49" charset="-122"/>
              </a:rPr>
              <a:t>促进就业</a:t>
            </a:r>
          </a:p>
        </p:txBody>
      </p:sp>
      <p:sp>
        <p:nvSpPr>
          <p:cNvPr id="537" name="矩形 536"/>
          <p:cNvSpPr/>
          <p:nvPr>
            <p:custDataLst>
              <p:tags r:id="rId2"/>
            </p:custDataLst>
          </p:nvPr>
        </p:nvSpPr>
        <p:spPr>
          <a:xfrm>
            <a:off x="9561942" y="2724019"/>
            <a:ext cx="2040632" cy="749300"/>
          </a:xfrm>
          <a:prstGeom prst="rect">
            <a:avLst/>
          </a:prstGeom>
        </p:spPr>
        <p:txBody>
          <a:bodyPr wrap="square">
            <a:spAutoFit/>
          </a:bodyPr>
          <a:lstStyle/>
          <a:p>
            <a:pPr algn="ctr"/>
            <a:r>
              <a:rPr lang="en-US" altLang="zh-CN" sz="2135">
                <a:gradFill>
                  <a:gsLst>
                    <a:gs pos="0">
                      <a:srgbClr val="007BD3"/>
                    </a:gs>
                    <a:gs pos="100000">
                      <a:srgbClr val="034373"/>
                    </a:gs>
                  </a:gsLst>
                  <a:lin scaled="0"/>
                </a:gradFill>
                <a:latin typeface="黑体" panose="02010609060101010101" pitchFamily="49" charset="-122"/>
                <a:ea typeface="黑体" panose="02010609060101010101" pitchFamily="49" charset="-122"/>
              </a:rPr>
              <a:t>加强社会</a:t>
            </a:r>
          </a:p>
          <a:p>
            <a:pPr algn="ctr"/>
            <a:r>
              <a:rPr lang="en-US" altLang="zh-CN" sz="2135">
                <a:gradFill>
                  <a:gsLst>
                    <a:gs pos="0">
                      <a:srgbClr val="007BD3"/>
                    </a:gs>
                    <a:gs pos="100000">
                      <a:srgbClr val="034373"/>
                    </a:gs>
                  </a:gsLst>
                  <a:lin scaled="0"/>
                </a:gradFill>
                <a:latin typeface="黑体" panose="02010609060101010101" pitchFamily="49" charset="-122"/>
                <a:ea typeface="黑体" panose="02010609060101010101" pitchFamily="49" charset="-122"/>
              </a:rPr>
              <a:t>治安综合治理</a:t>
            </a:r>
            <a:endParaRPr lang="en-US" altLang="zh-CN" sz="2135" b="1" dirty="0">
              <a:gradFill>
                <a:gsLst>
                  <a:gs pos="0">
                    <a:srgbClr val="007BD3"/>
                  </a:gs>
                  <a:gs pos="100000">
                    <a:srgbClr val="034373"/>
                  </a:gs>
                </a:gsLst>
                <a:lin scaled="0"/>
              </a:gradFill>
              <a:latin typeface="黑体" panose="02010609060101010101" pitchFamily="49" charset="-122"/>
              <a:ea typeface="黑体" panose="02010609060101010101" pitchFamily="49" charset="-122"/>
              <a:cs typeface="Times New Roman" panose="02020603050405020304" charset="0"/>
            </a:endParaRPr>
          </a:p>
        </p:txBody>
      </p:sp>
      <p:sp>
        <p:nvSpPr>
          <p:cNvPr id="540" name="矩形 539"/>
          <p:cNvSpPr/>
          <p:nvPr>
            <p:custDataLst>
              <p:tags r:id="rId3"/>
            </p:custDataLst>
          </p:nvPr>
        </p:nvSpPr>
        <p:spPr>
          <a:xfrm>
            <a:off x="950595" y="3092599"/>
            <a:ext cx="2482886" cy="409863"/>
          </a:xfrm>
          <a:prstGeom prst="rect">
            <a:avLst/>
          </a:prstGeom>
        </p:spPr>
        <p:txBody>
          <a:bodyPr wrap="square">
            <a:noAutofit/>
          </a:bodyPr>
          <a:lstStyle/>
          <a:p>
            <a:pPr algn="ctr"/>
            <a:r>
              <a:rPr lang="en-US" altLang="zh-CN" sz="2135">
                <a:gradFill>
                  <a:gsLst>
                    <a:gs pos="0">
                      <a:srgbClr val="007BD3"/>
                    </a:gs>
                    <a:gs pos="100000">
                      <a:srgbClr val="034373"/>
                    </a:gs>
                  </a:gsLst>
                  <a:lin scaled="0"/>
                </a:gradFill>
                <a:latin typeface="黑体" panose="02010609060101010101" pitchFamily="49" charset="-122"/>
                <a:ea typeface="黑体" panose="02010609060101010101" pitchFamily="49" charset="-122"/>
              </a:rPr>
              <a:t>发展现代服务业</a:t>
            </a:r>
            <a:endParaRPr lang="en-US" altLang="zh-CN" sz="2135" b="1" dirty="0">
              <a:gradFill>
                <a:gsLst>
                  <a:gs pos="0">
                    <a:srgbClr val="007BD3"/>
                  </a:gs>
                  <a:gs pos="100000">
                    <a:srgbClr val="034373"/>
                  </a:gs>
                </a:gsLst>
                <a:lin scaled="0"/>
              </a:gradFill>
              <a:latin typeface="黑体" panose="02010609060101010101" pitchFamily="49" charset="-122"/>
              <a:ea typeface="黑体" panose="02010609060101010101" pitchFamily="49" charset="-122"/>
              <a:cs typeface="Times New Roman" panose="02020603050405020304" charset="0"/>
            </a:endParaRPr>
          </a:p>
        </p:txBody>
      </p:sp>
      <p:sp>
        <p:nvSpPr>
          <p:cNvPr id="543" name="矩形 542"/>
          <p:cNvSpPr/>
          <p:nvPr>
            <p:custDataLst>
              <p:tags r:id="rId4"/>
            </p:custDataLst>
          </p:nvPr>
        </p:nvSpPr>
        <p:spPr>
          <a:xfrm>
            <a:off x="6603141" y="2922388"/>
            <a:ext cx="2056087" cy="749300"/>
          </a:xfrm>
          <a:prstGeom prst="rect">
            <a:avLst/>
          </a:prstGeom>
        </p:spPr>
        <p:txBody>
          <a:bodyPr wrap="square">
            <a:spAutoFit/>
          </a:bodyPr>
          <a:lstStyle/>
          <a:p>
            <a:pPr algn="ctr"/>
            <a:r>
              <a:rPr lang="en-US" altLang="zh-CN" sz="2135">
                <a:gradFill>
                  <a:gsLst>
                    <a:gs pos="0">
                      <a:srgbClr val="007BD3"/>
                    </a:gs>
                    <a:gs pos="100000">
                      <a:srgbClr val="034373"/>
                    </a:gs>
                  </a:gsLst>
                  <a:lin scaled="0"/>
                </a:gradFill>
                <a:latin typeface="黑体" panose="02010609060101010101" pitchFamily="49" charset="-122"/>
                <a:ea typeface="黑体" panose="02010609060101010101" pitchFamily="49" charset="-122"/>
              </a:rPr>
              <a:t>参与基层</a:t>
            </a:r>
          </a:p>
          <a:p>
            <a:pPr algn="ctr"/>
            <a:r>
              <a:rPr lang="en-US" altLang="zh-CN" sz="2135">
                <a:gradFill>
                  <a:gsLst>
                    <a:gs pos="0">
                      <a:srgbClr val="007BD3"/>
                    </a:gs>
                    <a:gs pos="100000">
                      <a:srgbClr val="034373"/>
                    </a:gs>
                  </a:gsLst>
                  <a:lin scaled="0"/>
                </a:gradFill>
                <a:latin typeface="黑体" panose="02010609060101010101" pitchFamily="49" charset="-122"/>
                <a:ea typeface="黑体" panose="02010609060101010101" pitchFamily="49" charset="-122"/>
              </a:rPr>
              <a:t>应急队伍建设</a:t>
            </a:r>
            <a:endParaRPr lang="en-US" altLang="zh-CN" sz="2135" b="1" dirty="0">
              <a:gradFill>
                <a:gsLst>
                  <a:gs pos="0">
                    <a:srgbClr val="007BD3"/>
                  </a:gs>
                  <a:gs pos="100000">
                    <a:srgbClr val="034373"/>
                  </a:gs>
                </a:gsLst>
                <a:lin scaled="0"/>
              </a:gradFill>
              <a:latin typeface="黑体" panose="02010609060101010101" pitchFamily="49" charset="-122"/>
              <a:ea typeface="黑体" panose="02010609060101010101" pitchFamily="49" charset="-122"/>
              <a:cs typeface="Times New Roman" panose="02020603050405020304" charset="0"/>
            </a:endParaRPr>
          </a:p>
        </p:txBody>
      </p:sp>
      <p:cxnSp>
        <p:nvCxnSpPr>
          <p:cNvPr id="84" name="直接连接符 83"/>
          <p:cNvCxnSpPr/>
          <p:nvPr>
            <p:custDataLst>
              <p:tags r:id="rId5"/>
            </p:custDataLst>
          </p:nvPr>
        </p:nvCxnSpPr>
        <p:spPr>
          <a:xfrm>
            <a:off x="2189233" y="2357303"/>
            <a:ext cx="4940" cy="720133"/>
          </a:xfrm>
          <a:prstGeom prst="line">
            <a:avLst/>
          </a:prstGeom>
          <a:ln>
            <a:gradFill flip="none" rotWithShape="1">
              <a:gsLst>
                <a:gs pos="0">
                  <a:srgbClr val="0180E9">
                    <a:alpha val="0"/>
                  </a:srgbClr>
                </a:gs>
                <a:gs pos="100000">
                  <a:srgbClr val="0180E9"/>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6"/>
            </p:custDataLst>
          </p:nvPr>
        </p:nvCxnSpPr>
        <p:spPr>
          <a:xfrm>
            <a:off x="4799566" y="2280031"/>
            <a:ext cx="4940" cy="409651"/>
          </a:xfrm>
          <a:prstGeom prst="line">
            <a:avLst/>
          </a:prstGeom>
          <a:ln>
            <a:gradFill flip="none" rotWithShape="1">
              <a:gsLst>
                <a:gs pos="0">
                  <a:srgbClr val="0180E9">
                    <a:alpha val="0"/>
                  </a:srgbClr>
                </a:gs>
                <a:gs pos="100000">
                  <a:srgbClr val="0180E9"/>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7"/>
            </p:custDataLst>
          </p:nvPr>
        </p:nvCxnSpPr>
        <p:spPr>
          <a:xfrm>
            <a:off x="7628380" y="2169098"/>
            <a:ext cx="4940" cy="720133"/>
          </a:xfrm>
          <a:prstGeom prst="line">
            <a:avLst/>
          </a:prstGeom>
          <a:ln>
            <a:gradFill flip="none" rotWithShape="1">
              <a:gsLst>
                <a:gs pos="0">
                  <a:srgbClr val="0180E9">
                    <a:alpha val="0"/>
                  </a:srgbClr>
                </a:gs>
                <a:gs pos="100000">
                  <a:srgbClr val="0180E9"/>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8"/>
            </p:custDataLst>
          </p:nvPr>
        </p:nvCxnSpPr>
        <p:spPr>
          <a:xfrm>
            <a:off x="10580195" y="2270927"/>
            <a:ext cx="4940" cy="409651"/>
          </a:xfrm>
          <a:prstGeom prst="line">
            <a:avLst/>
          </a:prstGeom>
          <a:ln>
            <a:gradFill flip="none" rotWithShape="1">
              <a:gsLst>
                <a:gs pos="0">
                  <a:srgbClr val="0180E9">
                    <a:alpha val="0"/>
                  </a:srgbClr>
                </a:gs>
                <a:gs pos="100000">
                  <a:srgbClr val="0180E9"/>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3425" y="4304665"/>
            <a:ext cx="10382250" cy="1527175"/>
          </a:xfrm>
          <a:prstGeom prst="rect">
            <a:avLst/>
          </a:prstGeom>
          <a:noFill/>
        </p:spPr>
        <p:txBody>
          <a:bodyPr wrap="square" rtlCol="0" anchor="t">
            <a:spAutoFit/>
          </a:bodyPr>
          <a:lstStyle/>
          <a:p>
            <a:pPr marL="0" indent="457200" algn="just" eaLnBrk="1" latinLnBrk="0" hangingPunct="1">
              <a:lnSpc>
                <a:spcPts val="2800"/>
              </a:lnSpc>
            </a:pPr>
            <a:r>
              <a:rPr lang="zh-CN" altLang="en-US">
                <a:latin typeface="黑体" panose="02010609060101010101" pitchFamily="49" charset="-122"/>
                <a:ea typeface="黑体" panose="02010609060101010101" pitchFamily="49" charset="-122"/>
                <a:cs typeface="黑体" panose="02010609060101010101" pitchFamily="49" charset="-122"/>
                <a:sym typeface="+mn-ea"/>
              </a:rPr>
              <a:t>保安服务作为公共安全的重要组成部分，直接涉及公共安全和人民生命财产安全，与维护社会公共秩序密切相关，与保护人民群众的合法权益密切相关。保安服务在发展现代服务业、促进就业、参与基层应急队伍建设、加强社会治安综合治理等方面也有着积极作用，“保安服务的标准化”也自然成为完善社会治安防控体系不可或缺的重要部分。</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11"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54" name="圆角矩形 53"/>
          <p:cNvSpPr/>
          <p:nvPr>
            <p:custDataLst>
              <p:tags r:id="rId1"/>
            </p:custDataLst>
          </p:nvPr>
        </p:nvSpPr>
        <p:spPr>
          <a:xfrm>
            <a:off x="1461135" y="1782445"/>
            <a:ext cx="3310890" cy="1520825"/>
          </a:xfrm>
          <a:prstGeom prst="roundRect">
            <a:avLst/>
          </a:prstGeom>
          <a:solidFill>
            <a:schemeClr val="bg1">
              <a:alpha val="76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 name="文本框 3"/>
          <p:cNvSpPr txBox="1"/>
          <p:nvPr>
            <p:custDataLst>
              <p:tags r:id="rId2"/>
            </p:custDataLst>
          </p:nvPr>
        </p:nvSpPr>
        <p:spPr>
          <a:xfrm>
            <a:off x="1614805" y="2035810"/>
            <a:ext cx="2971800" cy="1014730"/>
          </a:xfrm>
          <a:prstGeom prst="rect">
            <a:avLst/>
          </a:prstGeom>
          <a:noFill/>
        </p:spPr>
        <p:txBody>
          <a:bodyPr wrap="square" rtlCol="0">
            <a:spAutoFit/>
          </a:bodyPr>
          <a:lstStyle/>
          <a:p>
            <a:pPr marL="0" indent="0" algn="ctr" eaLnBrk="1" latinLnBrk="0" hangingPunct="1">
              <a:lnSpc>
                <a:spcPct val="150000"/>
              </a:lnSpc>
            </a:pPr>
            <a:r>
              <a:rPr lang="zh-CN" altLang="en-US" sz="2000">
                <a:gradFill>
                  <a:gsLst>
                    <a:gs pos="0">
                      <a:srgbClr val="007BD3"/>
                    </a:gs>
                    <a:gs pos="100000">
                      <a:srgbClr val="034373"/>
                    </a:gs>
                  </a:gsLst>
                  <a:lin scaled="0"/>
                </a:gradFill>
                <a:latin typeface="方正小标宋简体" panose="03000509000000000000" charset="-122"/>
                <a:ea typeface="方正小标宋简体" panose="03000509000000000000" charset="-122"/>
              </a:rPr>
              <a:t>管理、技术、人员、装备、质量、培训、教育</a:t>
            </a:r>
          </a:p>
        </p:txBody>
      </p:sp>
      <p:sp>
        <p:nvSpPr>
          <p:cNvPr id="13" name="圆角矩形 12"/>
          <p:cNvSpPr/>
          <p:nvPr>
            <p:custDataLst>
              <p:tags r:id="rId3"/>
            </p:custDataLst>
          </p:nvPr>
        </p:nvSpPr>
        <p:spPr>
          <a:xfrm>
            <a:off x="6925945" y="1804035"/>
            <a:ext cx="3352165" cy="1520825"/>
          </a:xfrm>
          <a:prstGeom prst="roundRect">
            <a:avLst/>
          </a:prstGeom>
          <a:solidFill>
            <a:schemeClr val="bg1">
              <a:alpha val="76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4" name="文本框 13"/>
          <p:cNvSpPr txBox="1"/>
          <p:nvPr>
            <p:custDataLst>
              <p:tags r:id="rId4"/>
            </p:custDataLst>
          </p:nvPr>
        </p:nvSpPr>
        <p:spPr>
          <a:xfrm>
            <a:off x="7069773" y="2128203"/>
            <a:ext cx="3129915" cy="1014730"/>
          </a:xfrm>
          <a:prstGeom prst="rect">
            <a:avLst/>
          </a:prstGeom>
          <a:noFill/>
        </p:spPr>
        <p:txBody>
          <a:bodyPr wrap="square" rtlCol="0">
            <a:spAutoFit/>
          </a:bodyPr>
          <a:lstStyle/>
          <a:p>
            <a:pPr marL="0" indent="0" algn="ctr" eaLnBrk="1" latinLnBrk="0" hangingPunct="1">
              <a:lnSpc>
                <a:spcPct val="150000"/>
              </a:lnSpc>
            </a:pPr>
            <a:r>
              <a:rPr lang="zh-CN" altLang="en-US" sz="2000">
                <a:gradFill>
                  <a:gsLst>
                    <a:gs pos="0">
                      <a:srgbClr val="007BD3"/>
                    </a:gs>
                    <a:gs pos="100000">
                      <a:srgbClr val="034373"/>
                    </a:gs>
                  </a:gsLst>
                  <a:lin scaled="0"/>
                </a:gradFill>
                <a:latin typeface="方正小标宋简体" panose="03000509000000000000" charset="-122"/>
                <a:ea typeface="方正小标宋简体" panose="03000509000000000000" charset="-122"/>
              </a:rPr>
              <a:t>对接国际市场需求</a:t>
            </a:r>
          </a:p>
          <a:p>
            <a:pPr marL="0" indent="0" algn="ctr" eaLnBrk="1" latinLnBrk="0" hangingPunct="1">
              <a:lnSpc>
                <a:spcPct val="150000"/>
              </a:lnSpc>
            </a:pPr>
            <a:r>
              <a:rPr lang="zh-CN" altLang="en-US" sz="2000">
                <a:gradFill>
                  <a:gsLst>
                    <a:gs pos="0">
                      <a:srgbClr val="007BD3"/>
                    </a:gs>
                    <a:gs pos="100000">
                      <a:srgbClr val="034373"/>
                    </a:gs>
                  </a:gsLst>
                  <a:lin scaled="0"/>
                </a:gradFill>
                <a:latin typeface="方正小标宋简体" panose="03000509000000000000" charset="-122"/>
                <a:ea typeface="方正小标宋简体" panose="03000509000000000000" charset="-122"/>
              </a:rPr>
              <a:t>符合国际通用“规则”</a:t>
            </a:r>
          </a:p>
        </p:txBody>
      </p:sp>
      <p:grpSp>
        <p:nvGrpSpPr>
          <p:cNvPr id="5" name="图形 34"/>
          <p:cNvGrpSpPr/>
          <p:nvPr/>
        </p:nvGrpSpPr>
        <p:grpSpPr>
          <a:xfrm>
            <a:off x="5413972" y="2349429"/>
            <a:ext cx="889165" cy="335477"/>
            <a:chOff x="7615213" y="3448062"/>
            <a:chExt cx="774041" cy="291958"/>
          </a:xfrm>
          <a:gradFill>
            <a:gsLst>
              <a:gs pos="100000">
                <a:srgbClr val="0180E9"/>
              </a:gs>
              <a:gs pos="0">
                <a:srgbClr val="0180E9">
                  <a:alpha val="0"/>
                </a:srgbClr>
              </a:gs>
            </a:gsLst>
            <a:lin ang="10800000" scaled="0"/>
          </a:gradFill>
        </p:grpSpPr>
        <p:sp>
          <p:nvSpPr>
            <p:cNvPr id="16" name="任意多边形: 形状 76"/>
            <p:cNvSpPr/>
            <p:nvPr>
              <p:custDataLst>
                <p:tags r:id="rId5"/>
              </p:custDataLst>
            </p:nvPr>
          </p:nvSpPr>
          <p:spPr>
            <a:xfrm>
              <a:off x="7615213" y="3448062"/>
              <a:ext cx="269886" cy="291958"/>
            </a:xfrm>
            <a:custGeom>
              <a:avLst/>
              <a:gdLst>
                <a:gd name="connsiteX0" fmla="*/ 145979 w 269886"/>
                <a:gd name="connsiteY0" fmla="*/ 145979 h 291958"/>
                <a:gd name="connsiteX1" fmla="*/ 102336 w 269886"/>
                <a:gd name="connsiteY1" fmla="*/ 102336 h 291958"/>
                <a:gd name="connsiteX2" fmla="*/ 0 w 269886"/>
                <a:gd name="connsiteY2" fmla="*/ 0 h 291958"/>
                <a:gd name="connsiteX3" fmla="*/ 123907 w 269886"/>
                <a:gd name="connsiteY3" fmla="*/ 0 h 291958"/>
                <a:gd name="connsiteX4" fmla="*/ 269886 w 269886"/>
                <a:gd name="connsiteY4" fmla="*/ 145979 h 291958"/>
                <a:gd name="connsiteX5" fmla="*/ 123907 w 269886"/>
                <a:gd name="connsiteY5" fmla="*/ 291958 h 291958"/>
                <a:gd name="connsiteX6" fmla="*/ 0 w 269886"/>
                <a:gd name="connsiteY6" fmla="*/ 291958 h 29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86" h="291958">
                  <a:moveTo>
                    <a:pt x="145979" y="145979"/>
                  </a:moveTo>
                  <a:lnTo>
                    <a:pt x="102336" y="102336"/>
                  </a:lnTo>
                  <a:lnTo>
                    <a:pt x="0" y="0"/>
                  </a:lnTo>
                  <a:lnTo>
                    <a:pt x="123907" y="0"/>
                  </a:lnTo>
                  <a:lnTo>
                    <a:pt x="269886" y="145979"/>
                  </a:lnTo>
                  <a:lnTo>
                    <a:pt x="123907" y="291958"/>
                  </a:lnTo>
                  <a:lnTo>
                    <a:pt x="0" y="291958"/>
                  </a:lnTo>
                  <a:close/>
                </a:path>
              </a:pathLst>
            </a:custGeom>
            <a:grpFill/>
            <a:ln w="5012" cap="flat">
              <a:noFill/>
              <a:prstDash val="solid"/>
              <a:miter/>
            </a:ln>
          </p:spPr>
          <p:txBody>
            <a:bodyPr rtlCol="0" anchor="ctr"/>
            <a:lstStyle/>
            <a:p>
              <a:endParaRPr lang="zh-CN" altLang="en-US" sz="1355"/>
            </a:p>
          </p:txBody>
        </p:sp>
        <p:sp>
          <p:nvSpPr>
            <p:cNvPr id="17" name="任意多边形: 形状 77"/>
            <p:cNvSpPr/>
            <p:nvPr>
              <p:custDataLst>
                <p:tags r:id="rId6"/>
              </p:custDataLst>
            </p:nvPr>
          </p:nvSpPr>
          <p:spPr>
            <a:xfrm>
              <a:off x="7867040" y="3448062"/>
              <a:ext cx="269886" cy="291958"/>
            </a:xfrm>
            <a:custGeom>
              <a:avLst/>
              <a:gdLst>
                <a:gd name="connsiteX0" fmla="*/ 145980 w 269886"/>
                <a:gd name="connsiteY0" fmla="*/ 145979 h 291958"/>
                <a:gd name="connsiteX1" fmla="*/ 102336 w 269886"/>
                <a:gd name="connsiteY1" fmla="*/ 102336 h 291958"/>
                <a:gd name="connsiteX2" fmla="*/ 0 w 269886"/>
                <a:gd name="connsiteY2" fmla="*/ 0 h 291958"/>
                <a:gd name="connsiteX3" fmla="*/ 123907 w 269886"/>
                <a:gd name="connsiteY3" fmla="*/ 0 h 291958"/>
                <a:gd name="connsiteX4" fmla="*/ 269886 w 269886"/>
                <a:gd name="connsiteY4" fmla="*/ 145979 h 291958"/>
                <a:gd name="connsiteX5" fmla="*/ 123907 w 269886"/>
                <a:gd name="connsiteY5" fmla="*/ 291958 h 291958"/>
                <a:gd name="connsiteX6" fmla="*/ 0 w 269886"/>
                <a:gd name="connsiteY6" fmla="*/ 291958 h 29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86" h="291958">
                  <a:moveTo>
                    <a:pt x="145980" y="145979"/>
                  </a:moveTo>
                  <a:lnTo>
                    <a:pt x="102336" y="102336"/>
                  </a:lnTo>
                  <a:lnTo>
                    <a:pt x="0" y="0"/>
                  </a:lnTo>
                  <a:lnTo>
                    <a:pt x="123907" y="0"/>
                  </a:lnTo>
                  <a:lnTo>
                    <a:pt x="269886" y="145979"/>
                  </a:lnTo>
                  <a:lnTo>
                    <a:pt x="123907" y="291958"/>
                  </a:lnTo>
                  <a:lnTo>
                    <a:pt x="0" y="291958"/>
                  </a:lnTo>
                  <a:close/>
                </a:path>
              </a:pathLst>
            </a:custGeom>
            <a:grpFill/>
            <a:ln w="5012" cap="flat">
              <a:noFill/>
              <a:prstDash val="solid"/>
              <a:miter/>
            </a:ln>
          </p:spPr>
          <p:txBody>
            <a:bodyPr rtlCol="0" anchor="ctr"/>
            <a:lstStyle/>
            <a:p>
              <a:endParaRPr lang="zh-CN" altLang="en-US" sz="1355"/>
            </a:p>
          </p:txBody>
        </p:sp>
        <p:sp>
          <p:nvSpPr>
            <p:cNvPr id="18" name="任意多边形: 形状 78"/>
            <p:cNvSpPr/>
            <p:nvPr>
              <p:custDataLst>
                <p:tags r:id="rId7"/>
              </p:custDataLst>
            </p:nvPr>
          </p:nvSpPr>
          <p:spPr>
            <a:xfrm>
              <a:off x="8118867" y="3448062"/>
              <a:ext cx="270387" cy="291958"/>
            </a:xfrm>
            <a:custGeom>
              <a:avLst/>
              <a:gdLst>
                <a:gd name="connsiteX0" fmla="*/ 145979 w 270387"/>
                <a:gd name="connsiteY0" fmla="*/ 145979 h 291958"/>
                <a:gd name="connsiteX1" fmla="*/ 102336 w 270387"/>
                <a:gd name="connsiteY1" fmla="*/ 102336 h 291958"/>
                <a:gd name="connsiteX2" fmla="*/ 0 w 270387"/>
                <a:gd name="connsiteY2" fmla="*/ 0 h 291958"/>
                <a:gd name="connsiteX3" fmla="*/ 123907 w 270387"/>
                <a:gd name="connsiteY3" fmla="*/ 0 h 291958"/>
                <a:gd name="connsiteX4" fmla="*/ 270388 w 270387"/>
                <a:gd name="connsiteY4" fmla="*/ 145979 h 291958"/>
                <a:gd name="connsiteX5" fmla="*/ 123907 w 270387"/>
                <a:gd name="connsiteY5" fmla="*/ 291958 h 291958"/>
                <a:gd name="connsiteX6" fmla="*/ 0 w 270387"/>
                <a:gd name="connsiteY6" fmla="*/ 291958 h 29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387" h="291958">
                  <a:moveTo>
                    <a:pt x="145979" y="145979"/>
                  </a:moveTo>
                  <a:lnTo>
                    <a:pt x="102336" y="102336"/>
                  </a:lnTo>
                  <a:lnTo>
                    <a:pt x="0" y="0"/>
                  </a:lnTo>
                  <a:lnTo>
                    <a:pt x="123907" y="0"/>
                  </a:lnTo>
                  <a:lnTo>
                    <a:pt x="270388" y="145979"/>
                  </a:lnTo>
                  <a:lnTo>
                    <a:pt x="123907" y="291958"/>
                  </a:lnTo>
                  <a:lnTo>
                    <a:pt x="0" y="291958"/>
                  </a:lnTo>
                  <a:close/>
                </a:path>
              </a:pathLst>
            </a:custGeom>
            <a:grpFill/>
            <a:ln w="5012" cap="flat">
              <a:noFill/>
              <a:prstDash val="solid"/>
              <a:miter/>
            </a:ln>
          </p:spPr>
          <p:txBody>
            <a:bodyPr rtlCol="0" anchor="ctr"/>
            <a:lstStyle/>
            <a:p>
              <a:endParaRPr lang="zh-CN" altLang="en-US" sz="1355"/>
            </a:p>
          </p:txBody>
        </p:sp>
      </p:grpSp>
      <p:sp>
        <p:nvSpPr>
          <p:cNvPr id="19" name="文本框 18"/>
          <p:cNvSpPr txBox="1"/>
          <p:nvPr/>
        </p:nvSpPr>
        <p:spPr>
          <a:xfrm>
            <a:off x="733425" y="4149725"/>
            <a:ext cx="10382250" cy="1886585"/>
          </a:xfrm>
          <a:prstGeom prst="rect">
            <a:avLst/>
          </a:prstGeom>
          <a:noFill/>
        </p:spPr>
        <p:txBody>
          <a:bodyPr wrap="square" rtlCol="0" anchor="t">
            <a:spAutoFit/>
          </a:bodyPr>
          <a:lstStyle/>
          <a:p>
            <a:pPr marL="0" indent="457200" algn="just" eaLnBrk="1" latinLnBrk="0" hangingPunct="1">
              <a:lnSpc>
                <a:spcPts val="2800"/>
              </a:lnSpc>
            </a:pPr>
            <a:r>
              <a:rPr lang="zh-CN" altLang="en-US" dirty="0">
                <a:latin typeface="黑体" panose="02010609060101010101" pitchFamily="49" charset="-122"/>
                <a:ea typeface="黑体" panose="02010609060101010101" pitchFamily="49" charset="-122"/>
                <a:cs typeface="黑体" panose="02010609060101010101" pitchFamily="49" charset="-122"/>
                <a:sym typeface="+mn-ea"/>
              </a:rPr>
              <a:t>但我国与国外私人（民营）保安服务相比仍处于起步阶段，主要表现在专业化水平不足（如业务领域窄且层次低，以人力服务为主等）、管理水平和服务质量参差不齐，管理体系不完善，从管理、技术、人员、装备、质量、培训、教育等各方面都与国外公司有较大差距，为了对接国际市场需求，急需国内安保服务</a:t>
            </a:r>
            <a:r>
              <a:rPr lang="zh-CN" altLang="en-US"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“走出去”</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，这就要求国内保安服务提供者符合</a:t>
            </a:r>
            <a:r>
              <a:rPr lang="zh-CN" altLang="en-US"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国际通用“规则”</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，而这规则的重要体现形式就是</a:t>
            </a:r>
            <a:r>
              <a:rPr lang="zh-CN" altLang="en-US"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“标准”</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a:t>
            </a:r>
          </a:p>
        </p:txBody>
      </p:sp>
      <p:sp>
        <p:nvSpPr>
          <p:cNvPr id="15"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sz="3200" b="1" dirty="0" err="1" smtClean="0">
                <a:solidFill>
                  <a:schemeClr val="bg1"/>
                </a:solidFill>
                <a:latin typeface="黑体" panose="02010609060101010101" pitchFamily="49" charset="-122"/>
                <a:ea typeface="黑体" panose="02010609060101010101" pitchFamily="49" charset="-122"/>
              </a:rPr>
              <a:t>保安服务标准化重要意义</a:t>
            </a:r>
            <a:endParaRPr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3"/>
          <p:cNvGrpSpPr/>
          <p:nvPr/>
        </p:nvGrpSpPr>
        <p:grpSpPr bwMode="auto">
          <a:xfrm>
            <a:off x="477838" y="228600"/>
            <a:ext cx="530225" cy="477838"/>
            <a:chOff x="588631" y="232706"/>
            <a:chExt cx="396000" cy="358824"/>
          </a:xfrm>
        </p:grpSpPr>
        <p:pic>
          <p:nvPicPr>
            <p:cNvPr id="6" name="Picture 3"/>
            <p:cNvPicPr>
              <a:picLocks noChangeAspect="1" noChangeArrowheads="1"/>
            </p:cNvPicPr>
            <p:nvPr/>
          </p:nvPicPr>
          <p:blipFill>
            <a:blip r:embed="rId38"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9"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52" name="任意多边形: 形状 51"/>
          <p:cNvSpPr/>
          <p:nvPr>
            <p:custDataLst>
              <p:tags r:id="rId1"/>
            </p:custDataLst>
          </p:nvPr>
        </p:nvSpPr>
        <p:spPr>
          <a:xfrm>
            <a:off x="1028745" y="4649274"/>
            <a:ext cx="10180514" cy="749837"/>
          </a:xfrm>
          <a:custGeom>
            <a:avLst/>
            <a:gdLst>
              <a:gd name="connsiteX0" fmla="*/ 34724 w 6620719"/>
              <a:gd name="connsiteY0" fmla="*/ 374133 h 860375"/>
              <a:gd name="connsiteX1" fmla="*/ 1296365 w 6620719"/>
              <a:gd name="connsiteY1" fmla="*/ 848695 h 860375"/>
              <a:gd name="connsiteX2" fmla="*/ 4132162 w 6620719"/>
              <a:gd name="connsiteY2" fmla="*/ 825545 h 860375"/>
              <a:gd name="connsiteX3" fmla="*/ 4456254 w 6620719"/>
              <a:gd name="connsiteY3" fmla="*/ 837120 h 860375"/>
              <a:gd name="connsiteX4" fmla="*/ 4618299 w 6620719"/>
              <a:gd name="connsiteY4" fmla="*/ 860269 h 860375"/>
              <a:gd name="connsiteX5" fmla="*/ 6273479 w 6620719"/>
              <a:gd name="connsiteY5" fmla="*/ 825545 h 860375"/>
              <a:gd name="connsiteX6" fmla="*/ 6620719 w 6620719"/>
              <a:gd name="connsiteY6" fmla="*/ 223662 h 860375"/>
              <a:gd name="connsiteX7" fmla="*/ 6504973 w 6620719"/>
              <a:gd name="connsiteY7" fmla="*/ 84766 h 860375"/>
              <a:gd name="connsiteX8" fmla="*/ 6041985 w 6620719"/>
              <a:gd name="connsiteY8" fmla="*/ 61616 h 860375"/>
              <a:gd name="connsiteX9" fmla="*/ 5937813 w 6620719"/>
              <a:gd name="connsiteY9" fmla="*/ 38467 h 860375"/>
              <a:gd name="connsiteX10" fmla="*/ 5903089 w 6620719"/>
              <a:gd name="connsiteY10" fmla="*/ 3743 h 860375"/>
              <a:gd name="connsiteX11" fmla="*/ 5798917 w 6620719"/>
              <a:gd name="connsiteY11" fmla="*/ 3743 h 860375"/>
              <a:gd name="connsiteX12" fmla="*/ 2071869 w 6620719"/>
              <a:gd name="connsiteY12" fmla="*/ 15318 h 860375"/>
              <a:gd name="connsiteX13" fmla="*/ 1875099 w 6620719"/>
              <a:gd name="connsiteY13" fmla="*/ 15318 h 860375"/>
              <a:gd name="connsiteX14" fmla="*/ 173621 w 6620719"/>
              <a:gd name="connsiteY14" fmla="*/ 50042 h 860375"/>
              <a:gd name="connsiteX15" fmla="*/ 0 w 6620719"/>
              <a:gd name="connsiteY15" fmla="*/ 212087 h 860375"/>
              <a:gd name="connsiteX16" fmla="*/ 34724 w 6620719"/>
              <a:gd name="connsiteY16" fmla="*/ 374133 h 8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20719" h="860375">
                <a:moveTo>
                  <a:pt x="34724" y="374133"/>
                </a:moveTo>
                <a:lnTo>
                  <a:pt x="1296365" y="848695"/>
                </a:lnTo>
                <a:lnTo>
                  <a:pt x="4132162" y="825545"/>
                </a:lnTo>
                <a:cubicBezTo>
                  <a:pt x="4240193" y="829403"/>
                  <a:pt x="4348490" y="828612"/>
                  <a:pt x="4456254" y="837120"/>
                </a:cubicBezTo>
                <a:cubicBezTo>
                  <a:pt x="4787813" y="863296"/>
                  <a:pt x="4453940" y="860269"/>
                  <a:pt x="4618299" y="860269"/>
                </a:cubicBezTo>
                <a:lnTo>
                  <a:pt x="6273479" y="825545"/>
                </a:lnTo>
                <a:lnTo>
                  <a:pt x="6620719" y="223662"/>
                </a:lnTo>
                <a:lnTo>
                  <a:pt x="6504973" y="84766"/>
                </a:lnTo>
                <a:lnTo>
                  <a:pt x="6041985" y="61616"/>
                </a:lnTo>
                <a:cubicBezTo>
                  <a:pt x="6007261" y="53900"/>
                  <a:pt x="5970648" y="52148"/>
                  <a:pt x="5937813" y="38467"/>
                </a:cubicBezTo>
                <a:cubicBezTo>
                  <a:pt x="5922703" y="32171"/>
                  <a:pt x="5918969" y="7713"/>
                  <a:pt x="5903089" y="3743"/>
                </a:cubicBezTo>
                <a:cubicBezTo>
                  <a:pt x="5869402" y="-4679"/>
                  <a:pt x="5833641" y="3743"/>
                  <a:pt x="5798917" y="3743"/>
                </a:cubicBezTo>
                <a:lnTo>
                  <a:pt x="2071869" y="15318"/>
                </a:lnTo>
                <a:lnTo>
                  <a:pt x="1875099" y="15318"/>
                </a:lnTo>
                <a:lnTo>
                  <a:pt x="173621" y="50042"/>
                </a:lnTo>
                <a:lnTo>
                  <a:pt x="0" y="212087"/>
                </a:lnTo>
                <a:lnTo>
                  <a:pt x="34724" y="374133"/>
                </a:lnTo>
                <a:close/>
              </a:path>
            </a:pathLst>
          </a:custGeom>
          <a:solidFill>
            <a:srgbClr val="0B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3" name="任意多边形: 形状 52"/>
          <p:cNvSpPr/>
          <p:nvPr>
            <p:custDataLst>
              <p:tags r:id="rId2"/>
            </p:custDataLst>
          </p:nvPr>
        </p:nvSpPr>
        <p:spPr>
          <a:xfrm>
            <a:off x="824901" y="4111176"/>
            <a:ext cx="10540746" cy="679154"/>
          </a:xfrm>
          <a:custGeom>
            <a:avLst/>
            <a:gdLst>
              <a:gd name="connsiteX0" fmla="*/ 3427495 w 6854990"/>
              <a:gd name="connsiteY0" fmla="*/ 0 h 779272"/>
              <a:gd name="connsiteX1" fmla="*/ 6668949 w 6854990"/>
              <a:gd name="connsiteY1" fmla="*/ 661699 h 779272"/>
              <a:gd name="connsiteX2" fmla="*/ 6854990 w 6854990"/>
              <a:gd name="connsiteY2" fmla="*/ 779272 h 779272"/>
              <a:gd name="connsiteX3" fmla="*/ 6167646 w 6854990"/>
              <a:gd name="connsiteY3" fmla="*/ 779272 h 779272"/>
              <a:gd name="connsiteX4" fmla="*/ 478555 w 6854990"/>
              <a:gd name="connsiteY4" fmla="*/ 779272 h 779272"/>
              <a:gd name="connsiteX5" fmla="*/ 0 w 6854990"/>
              <a:gd name="connsiteY5" fmla="*/ 779272 h 779272"/>
              <a:gd name="connsiteX6" fmla="*/ 186041 w 6854990"/>
              <a:gd name="connsiteY6" fmla="*/ 661699 h 779272"/>
              <a:gd name="connsiteX7" fmla="*/ 3427495 w 6854990"/>
              <a:gd name="connsiteY7" fmla="*/ 0 h 7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4990" h="779272">
                <a:moveTo>
                  <a:pt x="3427495" y="0"/>
                </a:moveTo>
                <a:cubicBezTo>
                  <a:pt x="4776817" y="0"/>
                  <a:pt x="5966463" y="262477"/>
                  <a:pt x="6668949" y="661699"/>
                </a:cubicBezTo>
                <a:lnTo>
                  <a:pt x="6854990" y="779272"/>
                </a:lnTo>
                <a:lnTo>
                  <a:pt x="6167646" y="779272"/>
                </a:lnTo>
                <a:lnTo>
                  <a:pt x="478555" y="779272"/>
                </a:lnTo>
                <a:lnTo>
                  <a:pt x="0" y="779272"/>
                </a:lnTo>
                <a:lnTo>
                  <a:pt x="186041" y="661699"/>
                </a:lnTo>
                <a:cubicBezTo>
                  <a:pt x="888528" y="262477"/>
                  <a:pt x="2078174" y="0"/>
                  <a:pt x="3427495" y="0"/>
                </a:cubicBezTo>
                <a:close/>
              </a:path>
            </a:pathLst>
          </a:custGeom>
          <a:solidFill>
            <a:srgbClr val="0B2A77"/>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5" name="组合 3"/>
          <p:cNvGrpSpPr/>
          <p:nvPr/>
        </p:nvGrpSpPr>
        <p:grpSpPr>
          <a:xfrm flipH="1">
            <a:off x="3231071" y="1204330"/>
            <a:ext cx="1041003" cy="121909"/>
            <a:chOff x="569119" y="1402556"/>
            <a:chExt cx="1230633" cy="138588"/>
          </a:xfrm>
          <a:gradFill>
            <a:gsLst>
              <a:gs pos="100000">
                <a:srgbClr val="1055D2"/>
              </a:gs>
              <a:gs pos="0">
                <a:srgbClr val="4280F0">
                  <a:alpha val="0"/>
                </a:srgbClr>
              </a:gs>
            </a:gsLst>
            <a:lin ang="6600000" scaled="0"/>
          </a:gradFill>
        </p:grpSpPr>
        <p:sp>
          <p:nvSpPr>
            <p:cNvPr id="10" name="平行四边形 9"/>
            <p:cNvSpPr/>
            <p:nvPr>
              <p:custDataLst>
                <p:tags r:id="rId29"/>
              </p:custDataLst>
            </p:nvPr>
          </p:nvSpPr>
          <p:spPr>
            <a:xfrm flipV="1">
              <a:off x="569119"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1" name="平行四边形 10"/>
            <p:cNvSpPr/>
            <p:nvPr>
              <p:custDataLst>
                <p:tags r:id="rId30"/>
              </p:custDataLst>
            </p:nvPr>
          </p:nvSpPr>
          <p:spPr>
            <a:xfrm flipV="1">
              <a:off x="738187"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3" name="平行四边形 12"/>
            <p:cNvSpPr/>
            <p:nvPr>
              <p:custDataLst>
                <p:tags r:id="rId31"/>
              </p:custDataLst>
            </p:nvPr>
          </p:nvSpPr>
          <p:spPr>
            <a:xfrm flipV="1">
              <a:off x="921544"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5" name="平行四边形 14"/>
            <p:cNvSpPr/>
            <p:nvPr>
              <p:custDataLst>
                <p:tags r:id="rId32"/>
              </p:custDataLst>
            </p:nvPr>
          </p:nvSpPr>
          <p:spPr>
            <a:xfrm flipV="1">
              <a:off x="1104901"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3" name="平行四边形 32"/>
            <p:cNvSpPr/>
            <p:nvPr>
              <p:custDataLst>
                <p:tags r:id="rId33"/>
              </p:custDataLst>
            </p:nvPr>
          </p:nvSpPr>
          <p:spPr>
            <a:xfrm flipV="1">
              <a:off x="1288258"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4" name="平行四边形 33"/>
            <p:cNvSpPr/>
            <p:nvPr>
              <p:custDataLst>
                <p:tags r:id="rId34"/>
              </p:custDataLst>
            </p:nvPr>
          </p:nvSpPr>
          <p:spPr>
            <a:xfrm flipV="1">
              <a:off x="1471615"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5" name="平行四边形 34"/>
            <p:cNvSpPr/>
            <p:nvPr>
              <p:custDataLst>
                <p:tags r:id="rId35"/>
              </p:custDataLst>
            </p:nvPr>
          </p:nvSpPr>
          <p:spPr>
            <a:xfrm flipV="1">
              <a:off x="1654972"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7" name="组合 86"/>
          <p:cNvGrpSpPr/>
          <p:nvPr/>
        </p:nvGrpSpPr>
        <p:grpSpPr>
          <a:xfrm>
            <a:off x="1155051" y="1307621"/>
            <a:ext cx="9761901" cy="4315672"/>
            <a:chOff x="1128714" y="-1587212"/>
            <a:chExt cx="9760093" cy="4314873"/>
          </a:xfrm>
        </p:grpSpPr>
        <p:sp>
          <p:nvSpPr>
            <p:cNvPr id="16" name="矩形: 剪去对角 24"/>
            <p:cNvSpPr/>
            <p:nvPr>
              <p:custDataLst>
                <p:tags r:id="rId19"/>
              </p:custDataLst>
            </p:nvPr>
          </p:nvSpPr>
          <p:spPr>
            <a:xfrm flipV="1">
              <a:off x="1263427" y="-1442093"/>
              <a:ext cx="9625380" cy="4169754"/>
            </a:xfrm>
            <a:prstGeom prst="snip2DiagRect">
              <a:avLst>
                <a:gd name="adj1" fmla="val 0"/>
                <a:gd name="adj2" fmla="val 9700"/>
              </a:avLst>
            </a:prstGeom>
            <a:solidFill>
              <a:schemeClr val="bg1"/>
            </a:solidFill>
            <a:ln>
              <a:gradFill>
                <a:gsLst>
                  <a:gs pos="1000">
                    <a:srgbClr val="266DEE">
                      <a:alpha val="35000"/>
                    </a:srgbClr>
                  </a:gs>
                  <a:gs pos="45000">
                    <a:srgbClr val="1055D2">
                      <a:alpha val="49000"/>
                    </a:srgbClr>
                  </a:gs>
                  <a:gs pos="100000">
                    <a:srgbClr val="1055D2"/>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9" name="组合 16"/>
            <p:cNvGrpSpPr/>
            <p:nvPr/>
          </p:nvGrpSpPr>
          <p:grpSpPr>
            <a:xfrm flipH="1">
              <a:off x="8908235" y="1816929"/>
              <a:ext cx="1040811" cy="103987"/>
              <a:chOff x="569119" y="1185344"/>
              <a:chExt cx="1230633" cy="78918"/>
            </a:xfrm>
            <a:gradFill>
              <a:gsLst>
                <a:gs pos="100000">
                  <a:srgbClr val="1055D2"/>
                </a:gs>
                <a:gs pos="0">
                  <a:srgbClr val="4280F0">
                    <a:alpha val="0"/>
                  </a:srgbClr>
                </a:gs>
              </a:gsLst>
              <a:lin ang="6600000" scaled="0"/>
            </a:gradFill>
          </p:grpSpPr>
          <p:sp>
            <p:nvSpPr>
              <p:cNvPr id="36" name="平行四边形 35"/>
              <p:cNvSpPr/>
              <p:nvPr>
                <p:custDataLst>
                  <p:tags r:id="rId22"/>
                </p:custDataLst>
              </p:nvPr>
            </p:nvSpPr>
            <p:spPr>
              <a:xfrm flipV="1">
                <a:off x="569119"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7" name="平行四边形 36"/>
              <p:cNvSpPr/>
              <p:nvPr>
                <p:custDataLst>
                  <p:tags r:id="rId23"/>
                </p:custDataLst>
              </p:nvPr>
            </p:nvSpPr>
            <p:spPr>
              <a:xfrm flipV="1">
                <a:off x="738187" y="1185346"/>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8" name="平行四边形 37"/>
              <p:cNvSpPr/>
              <p:nvPr>
                <p:custDataLst>
                  <p:tags r:id="rId24"/>
                </p:custDataLst>
              </p:nvPr>
            </p:nvSpPr>
            <p:spPr>
              <a:xfrm flipV="1">
                <a:off x="921544" y="1185346"/>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9" name="平行四边形 38"/>
              <p:cNvSpPr/>
              <p:nvPr>
                <p:custDataLst>
                  <p:tags r:id="rId25"/>
                </p:custDataLst>
              </p:nvPr>
            </p:nvSpPr>
            <p:spPr>
              <a:xfrm flipV="1">
                <a:off x="1104901"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0" name="平行四边形 39"/>
              <p:cNvSpPr/>
              <p:nvPr>
                <p:custDataLst>
                  <p:tags r:id="rId26"/>
                </p:custDataLst>
              </p:nvPr>
            </p:nvSpPr>
            <p:spPr>
              <a:xfrm flipV="1">
                <a:off x="1288258"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1" name="平行四边形 40"/>
              <p:cNvSpPr/>
              <p:nvPr>
                <p:custDataLst>
                  <p:tags r:id="rId27"/>
                </p:custDataLst>
              </p:nvPr>
            </p:nvSpPr>
            <p:spPr>
              <a:xfrm flipV="1">
                <a:off x="1471615" y="1185345"/>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2" name="平行四边形 41"/>
              <p:cNvSpPr/>
              <p:nvPr>
                <p:custDataLst>
                  <p:tags r:id="rId28"/>
                </p:custDataLst>
              </p:nvPr>
            </p:nvSpPr>
            <p:spPr>
              <a:xfrm flipV="1">
                <a:off x="1654972" y="1185344"/>
                <a:ext cx="144780" cy="7891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18" name="半闭框 17"/>
            <p:cNvSpPr/>
            <p:nvPr>
              <p:custDataLst>
                <p:tags r:id="rId20"/>
              </p:custDataLst>
            </p:nvPr>
          </p:nvSpPr>
          <p:spPr>
            <a:xfrm rot="5400000">
              <a:off x="9917052" y="-1141329"/>
              <a:ext cx="1272518" cy="670991"/>
            </a:xfrm>
            <a:prstGeom prst="halfFrame">
              <a:avLst>
                <a:gd name="adj1" fmla="val 17013"/>
                <a:gd name="adj2" fmla="val 20010"/>
              </a:avLst>
            </a:prstGeom>
            <a:solidFill>
              <a:srgbClr val="006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23" name="任意多边形: 形状 22"/>
            <p:cNvSpPr/>
            <p:nvPr>
              <p:custDataLst>
                <p:tags r:id="rId21"/>
              </p:custDataLst>
            </p:nvPr>
          </p:nvSpPr>
          <p:spPr>
            <a:xfrm>
              <a:off x="1128714" y="-1587212"/>
              <a:ext cx="1606571" cy="1098550"/>
            </a:xfrm>
            <a:custGeom>
              <a:avLst/>
              <a:gdLst>
                <a:gd name="connsiteX0" fmla="*/ 0 w 1781175"/>
                <a:gd name="connsiteY0" fmla="*/ 1098550 h 1098550"/>
                <a:gd name="connsiteX1" fmla="*/ 0 w 1781175"/>
                <a:gd name="connsiteY1" fmla="*/ 514350 h 1098550"/>
                <a:gd name="connsiteX2" fmla="*/ 504825 w 1781175"/>
                <a:gd name="connsiteY2" fmla="*/ 0 h 1098550"/>
                <a:gd name="connsiteX3" fmla="*/ 1781175 w 1781175"/>
                <a:gd name="connsiteY3" fmla="*/ 0 h 1098550"/>
              </a:gdLst>
              <a:ahLst/>
              <a:cxnLst>
                <a:cxn ang="0">
                  <a:pos x="connsiteX0" y="connsiteY0"/>
                </a:cxn>
                <a:cxn ang="0">
                  <a:pos x="connsiteX1" y="connsiteY1"/>
                </a:cxn>
                <a:cxn ang="0">
                  <a:pos x="connsiteX2" y="connsiteY2"/>
                </a:cxn>
                <a:cxn ang="0">
                  <a:pos x="connsiteX3" y="connsiteY3"/>
                </a:cxn>
              </a:cxnLst>
              <a:rect l="l" t="t" r="r" b="b"/>
              <a:pathLst>
                <a:path w="1781175" h="1098550">
                  <a:moveTo>
                    <a:pt x="0" y="1098550"/>
                  </a:moveTo>
                  <a:lnTo>
                    <a:pt x="0" y="514350"/>
                  </a:lnTo>
                  <a:lnTo>
                    <a:pt x="504825" y="0"/>
                  </a:lnTo>
                  <a:lnTo>
                    <a:pt x="1781175"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12" name="任意多边形: 形状 54"/>
          <p:cNvSpPr/>
          <p:nvPr>
            <p:custDataLst>
              <p:tags r:id="rId3"/>
            </p:custDataLst>
          </p:nvPr>
        </p:nvSpPr>
        <p:spPr>
          <a:xfrm>
            <a:off x="824901" y="4790332"/>
            <a:ext cx="10545375" cy="1561964"/>
          </a:xfrm>
          <a:custGeom>
            <a:avLst/>
            <a:gdLst>
              <a:gd name="connsiteX0" fmla="*/ 0 w 6858000"/>
              <a:gd name="connsiteY0" fmla="*/ 0 h 1792223"/>
              <a:gd name="connsiteX1" fmla="*/ 247363 w 6858000"/>
              <a:gd name="connsiteY1" fmla="*/ 0 h 1792223"/>
              <a:gd name="connsiteX2" fmla="*/ 307292 w 6858000"/>
              <a:gd name="connsiteY2" fmla="*/ 137445 h 1792223"/>
              <a:gd name="connsiteX3" fmla="*/ 476410 w 6858000"/>
              <a:gd name="connsiteY3" fmla="*/ 246783 h 1792223"/>
              <a:gd name="connsiteX4" fmla="*/ 6378580 w 6858000"/>
              <a:gd name="connsiteY4" fmla="*/ 246783 h 1792223"/>
              <a:gd name="connsiteX5" fmla="*/ 6547696 w 6858000"/>
              <a:gd name="connsiteY5" fmla="*/ 137445 h 1792223"/>
              <a:gd name="connsiteX6" fmla="*/ 6607626 w 6858000"/>
              <a:gd name="connsiteY6" fmla="*/ 0 h 1792223"/>
              <a:gd name="connsiteX7" fmla="*/ 6858000 w 6858000"/>
              <a:gd name="connsiteY7" fmla="*/ 0 h 1792223"/>
              <a:gd name="connsiteX8" fmla="*/ 6858000 w 6858000"/>
              <a:gd name="connsiteY8" fmla="*/ 1792223 h 1792223"/>
              <a:gd name="connsiteX9" fmla="*/ 0 w 6858000"/>
              <a:gd name="connsiteY9" fmla="*/ 1792223 h 179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1792223">
                <a:moveTo>
                  <a:pt x="0" y="0"/>
                </a:moveTo>
                <a:lnTo>
                  <a:pt x="247363" y="0"/>
                </a:lnTo>
                <a:lnTo>
                  <a:pt x="307292" y="137445"/>
                </a:lnTo>
                <a:cubicBezTo>
                  <a:pt x="336184" y="203704"/>
                  <a:pt x="402815" y="246783"/>
                  <a:pt x="476410" y="246783"/>
                </a:cubicBezTo>
                <a:lnTo>
                  <a:pt x="6378580" y="246783"/>
                </a:lnTo>
                <a:cubicBezTo>
                  <a:pt x="6452294" y="246783"/>
                  <a:pt x="6518758" y="203813"/>
                  <a:pt x="6547696" y="137445"/>
                </a:cubicBezTo>
                <a:lnTo>
                  <a:pt x="6607626" y="0"/>
                </a:lnTo>
                <a:lnTo>
                  <a:pt x="6858000" y="0"/>
                </a:lnTo>
                <a:lnTo>
                  <a:pt x="6858000" y="1792223"/>
                </a:lnTo>
                <a:lnTo>
                  <a:pt x="0" y="1792223"/>
                </a:lnTo>
                <a:close/>
              </a:path>
            </a:pathLst>
          </a:custGeom>
          <a:gradFill>
            <a:gsLst>
              <a:gs pos="0">
                <a:srgbClr val="0A90FE"/>
              </a:gs>
              <a:gs pos="100000">
                <a:srgbClr val="147BC6"/>
              </a:gs>
            </a:gsLst>
            <a:lin ang="2700000" scaled="0"/>
          </a:gradFill>
          <a:ln w="12700" cap="flat" cmpd="sng" algn="ctr">
            <a:gradFill>
              <a:gsLst>
                <a:gs pos="1000">
                  <a:srgbClr val="0A90FE"/>
                </a:gs>
                <a:gs pos="100000">
                  <a:srgbClr val="147BC6"/>
                </a:gs>
              </a:gsLst>
              <a:lin ang="2700000" scaled="0"/>
            </a:gradFill>
            <a:prstDash val="solid"/>
            <a:miter lim="800000"/>
          </a:ln>
          <a:effectLst>
            <a:outerShdw blurRad="50800" dist="38100" dir="16200000" rotWithShape="0">
              <a:prstClr val="black">
                <a:alpha val="40000"/>
              </a:prstClr>
            </a:outerShdw>
          </a:effectLst>
        </p:spPr>
        <p:txBody>
          <a:bodyPr rtlCol="0" anchor="ctr"/>
          <a:lstStyle/>
          <a:p>
            <a:pPr algn="ctr"/>
            <a:endParaRPr lang="zh-CN" altLang="en-US" sz="1355" kern="0">
              <a:solidFill>
                <a:prstClr val="white"/>
              </a:solidFill>
              <a:latin typeface="等线" panose="02010600030101010101" charset="-122"/>
              <a:ea typeface="等线" panose="02010600030101010101" charset="-122"/>
            </a:endParaRPr>
          </a:p>
        </p:txBody>
      </p:sp>
      <p:grpSp>
        <p:nvGrpSpPr>
          <p:cNvPr id="14" name="组合 70"/>
          <p:cNvGrpSpPr/>
          <p:nvPr/>
        </p:nvGrpSpPr>
        <p:grpSpPr>
          <a:xfrm flipH="1">
            <a:off x="1325859" y="5351453"/>
            <a:ext cx="1614016" cy="181763"/>
            <a:chOff x="569119" y="1402556"/>
            <a:chExt cx="1230633" cy="138588"/>
          </a:xfrm>
          <a:gradFill>
            <a:gsLst>
              <a:gs pos="100000">
                <a:schemeClr val="bg1"/>
              </a:gs>
              <a:gs pos="0">
                <a:schemeClr val="bg1">
                  <a:alpha val="0"/>
                </a:schemeClr>
              </a:gs>
            </a:gsLst>
            <a:lin ang="6600000" scaled="0"/>
          </a:gradFill>
        </p:grpSpPr>
        <p:sp>
          <p:nvSpPr>
            <p:cNvPr id="80" name="平行四边形 79"/>
            <p:cNvSpPr/>
            <p:nvPr>
              <p:custDataLst>
                <p:tags r:id="rId12"/>
              </p:custDataLst>
            </p:nvPr>
          </p:nvSpPr>
          <p:spPr>
            <a:xfrm flipV="1">
              <a:off x="569119"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1" name="平行四边形 80"/>
            <p:cNvSpPr/>
            <p:nvPr>
              <p:custDataLst>
                <p:tags r:id="rId13"/>
              </p:custDataLst>
            </p:nvPr>
          </p:nvSpPr>
          <p:spPr>
            <a:xfrm flipV="1">
              <a:off x="738187"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2" name="平行四边形 81"/>
            <p:cNvSpPr/>
            <p:nvPr>
              <p:custDataLst>
                <p:tags r:id="rId14"/>
              </p:custDataLst>
            </p:nvPr>
          </p:nvSpPr>
          <p:spPr>
            <a:xfrm flipV="1">
              <a:off x="921544"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3" name="平行四边形 82"/>
            <p:cNvSpPr/>
            <p:nvPr>
              <p:custDataLst>
                <p:tags r:id="rId15"/>
              </p:custDataLst>
            </p:nvPr>
          </p:nvSpPr>
          <p:spPr>
            <a:xfrm flipV="1">
              <a:off x="1104901"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4" name="平行四边形 83"/>
            <p:cNvSpPr/>
            <p:nvPr>
              <p:custDataLst>
                <p:tags r:id="rId16"/>
              </p:custDataLst>
            </p:nvPr>
          </p:nvSpPr>
          <p:spPr>
            <a:xfrm flipV="1">
              <a:off x="1288258"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5" name="平行四边形 84"/>
            <p:cNvSpPr/>
            <p:nvPr>
              <p:custDataLst>
                <p:tags r:id="rId17"/>
              </p:custDataLst>
            </p:nvPr>
          </p:nvSpPr>
          <p:spPr>
            <a:xfrm flipV="1">
              <a:off x="1471615"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6" name="平行四边形 85"/>
            <p:cNvSpPr/>
            <p:nvPr>
              <p:custDataLst>
                <p:tags r:id="rId18"/>
              </p:custDataLst>
            </p:nvPr>
          </p:nvSpPr>
          <p:spPr>
            <a:xfrm flipV="1">
              <a:off x="1654972"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7" name="组合 71"/>
          <p:cNvGrpSpPr/>
          <p:nvPr/>
        </p:nvGrpSpPr>
        <p:grpSpPr>
          <a:xfrm>
            <a:off x="8545471" y="5744074"/>
            <a:ext cx="2457126" cy="276710"/>
            <a:chOff x="569119" y="1402556"/>
            <a:chExt cx="1230633" cy="138588"/>
          </a:xfrm>
          <a:gradFill>
            <a:gsLst>
              <a:gs pos="100000">
                <a:schemeClr val="bg1"/>
              </a:gs>
              <a:gs pos="0">
                <a:schemeClr val="bg1">
                  <a:alpha val="0"/>
                </a:schemeClr>
              </a:gs>
            </a:gsLst>
            <a:lin ang="6600000" scaled="0"/>
          </a:gradFill>
        </p:grpSpPr>
        <p:sp>
          <p:nvSpPr>
            <p:cNvPr id="73" name="平行四边形 72"/>
            <p:cNvSpPr/>
            <p:nvPr>
              <p:custDataLst>
                <p:tags r:id="rId5"/>
              </p:custDataLst>
            </p:nvPr>
          </p:nvSpPr>
          <p:spPr>
            <a:xfrm flipV="1">
              <a:off x="569119"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4" name="平行四边形 73"/>
            <p:cNvSpPr/>
            <p:nvPr>
              <p:custDataLst>
                <p:tags r:id="rId6"/>
              </p:custDataLst>
            </p:nvPr>
          </p:nvSpPr>
          <p:spPr>
            <a:xfrm flipV="1">
              <a:off x="738187"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5" name="平行四边形 74"/>
            <p:cNvSpPr/>
            <p:nvPr>
              <p:custDataLst>
                <p:tags r:id="rId7"/>
              </p:custDataLst>
            </p:nvPr>
          </p:nvSpPr>
          <p:spPr>
            <a:xfrm flipV="1">
              <a:off x="921544"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6" name="平行四边形 75"/>
            <p:cNvSpPr/>
            <p:nvPr>
              <p:custDataLst>
                <p:tags r:id="rId8"/>
              </p:custDataLst>
            </p:nvPr>
          </p:nvSpPr>
          <p:spPr>
            <a:xfrm flipV="1">
              <a:off x="1104901"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7" name="平行四边形 76"/>
            <p:cNvSpPr/>
            <p:nvPr>
              <p:custDataLst>
                <p:tags r:id="rId9"/>
              </p:custDataLst>
            </p:nvPr>
          </p:nvSpPr>
          <p:spPr>
            <a:xfrm flipV="1">
              <a:off x="1288258"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8" name="平行四边形 77"/>
            <p:cNvSpPr/>
            <p:nvPr>
              <p:custDataLst>
                <p:tags r:id="rId10"/>
              </p:custDataLst>
            </p:nvPr>
          </p:nvSpPr>
          <p:spPr>
            <a:xfrm flipV="1">
              <a:off x="1471615"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9" name="平行四边形 78"/>
            <p:cNvSpPr/>
            <p:nvPr>
              <p:custDataLst>
                <p:tags r:id="rId11"/>
              </p:custDataLst>
            </p:nvPr>
          </p:nvSpPr>
          <p:spPr>
            <a:xfrm flipV="1">
              <a:off x="1654972" y="1402556"/>
              <a:ext cx="144780" cy="13858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3" name="文本框 2"/>
          <p:cNvSpPr txBox="1"/>
          <p:nvPr>
            <p:custDataLst>
              <p:tags r:id="rId4"/>
            </p:custDataLst>
          </p:nvPr>
        </p:nvSpPr>
        <p:spPr>
          <a:xfrm>
            <a:off x="1597025" y="1664970"/>
            <a:ext cx="9014460" cy="2968625"/>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30000"/>
              </a:lnSpc>
              <a:defRPr>
                <a:latin typeface="微软雅黑" panose="020B0503020204020204" pitchFamily="34" charset="-122"/>
                <a:ea typeface="微软雅黑" panose="020B0503020204020204" pitchFamily="34" charset="-122"/>
                <a:cs typeface="Times New Roman" panose="02020603050405020304" charset="0"/>
              </a:defRPr>
            </a:lvl1pPr>
          </a:lstStyle>
          <a:p>
            <a:pPr indent="457200" fontAlgn="auto"/>
            <a:r>
              <a:rPr lang="zh-CN" altLang="en-US" dirty="0" smtClean="0">
                <a:latin typeface="黑体" panose="02010609060101010101" pitchFamily="49" charset="-122"/>
                <a:ea typeface="黑体" panose="02010609060101010101" pitchFamily="49" charset="-122"/>
                <a:cs typeface="黑体" panose="02010609060101010101" pitchFamily="49" charset="-122"/>
              </a:rPr>
              <a:t>基于</a:t>
            </a:r>
            <a:r>
              <a:rPr lang="zh-CN" altLang="en-US" sz="1800" dirty="0" smtClean="0">
                <a:latin typeface="黑体" panose="02010609060101010101" pitchFamily="49" charset="-122"/>
                <a:ea typeface="黑体" panose="02010609060101010101" pitchFamily="49" charset="-122"/>
                <a:cs typeface="黑体" panose="02010609060101010101" pitchFamily="49" charset="-122"/>
              </a:rPr>
              <a:t>国内</a:t>
            </a:r>
            <a:r>
              <a:rPr lang="zh-CN" altLang="en-US" sz="1800" dirty="0" smtClean="0">
                <a:latin typeface="黑体" panose="02010609060101010101" pitchFamily="49" charset="-122"/>
                <a:ea typeface="黑体" panose="02010609060101010101" pitchFamily="49" charset="-122"/>
                <a:cs typeface="黑体" panose="02010609060101010101" pitchFamily="49" charset="-122"/>
              </a:rPr>
              <a:t>安保服务发展对</a:t>
            </a:r>
            <a:r>
              <a:rPr lang="zh-CN" altLang="en-US" sz="1800" dirty="0">
                <a:latin typeface="黑体" panose="02010609060101010101" pitchFamily="49" charset="-122"/>
                <a:ea typeface="黑体" panose="02010609060101010101" pitchFamily="49" charset="-122"/>
                <a:cs typeface="黑体" panose="02010609060101010101" pitchFamily="49" charset="-122"/>
              </a:rPr>
              <a:t>“</a:t>
            </a:r>
            <a:r>
              <a:rPr lang="zh-CN" altLang="en-US" sz="1800" dirty="0">
                <a:latin typeface="黑体" panose="02010609060101010101" pitchFamily="49" charset="-122"/>
                <a:ea typeface="黑体" panose="02010609060101010101" pitchFamily="49" charset="-122"/>
                <a:cs typeface="黑体" panose="02010609060101010101" pitchFamily="49" charset="-122"/>
                <a:sym typeface="+mn-ea"/>
              </a:rPr>
              <a:t>规则</a:t>
            </a:r>
            <a:r>
              <a:rPr lang="zh-CN" altLang="en-US" sz="1800" dirty="0">
                <a:latin typeface="黑体" panose="02010609060101010101" pitchFamily="49" charset="-122"/>
                <a:ea typeface="黑体" panose="02010609060101010101" pitchFamily="49" charset="-122"/>
                <a:cs typeface="黑体" panose="02010609060101010101" pitchFamily="49" charset="-122"/>
              </a:rPr>
              <a:t>”的需求</a:t>
            </a:r>
            <a:r>
              <a:rPr lang="zh-CN" altLang="en-US" sz="1800" dirty="0" smtClean="0">
                <a:latin typeface="黑体" panose="02010609060101010101" pitchFamily="49" charset="-122"/>
                <a:ea typeface="黑体" panose="02010609060101010101" pitchFamily="49" charset="-122"/>
                <a:cs typeface="黑体" panose="02010609060101010101" pitchFamily="49" charset="-122"/>
              </a:rPr>
              <a:t>，由公安部治安管理局提出、全国</a:t>
            </a:r>
            <a:r>
              <a:rPr lang="zh-CN" altLang="en-US" sz="1800" dirty="0">
                <a:latin typeface="黑体" panose="02010609060101010101" pitchFamily="49" charset="-122"/>
                <a:ea typeface="黑体" panose="02010609060101010101" pitchFamily="49" charset="-122"/>
                <a:cs typeface="黑体" panose="02010609060101010101" pitchFamily="49" charset="-122"/>
              </a:rPr>
              <a:t>公共安全基础</a:t>
            </a:r>
            <a:r>
              <a:rPr lang="zh-CN" altLang="en-US" sz="1800" dirty="0" smtClean="0">
                <a:latin typeface="黑体" panose="02010609060101010101" pitchFamily="49" charset="-122"/>
                <a:ea typeface="黑体" panose="02010609060101010101" pitchFamily="49" charset="-122"/>
                <a:cs typeface="黑体" panose="02010609060101010101" pitchFamily="49" charset="-122"/>
              </a:rPr>
              <a:t>标委</a:t>
            </a:r>
            <a:r>
              <a:rPr lang="zh-CN" altLang="en-US" sz="1800" dirty="0" smtClean="0">
                <a:latin typeface="黑体" panose="02010609060101010101" pitchFamily="49" charset="-122"/>
                <a:ea typeface="黑体" panose="02010609060101010101" pitchFamily="49" charset="-122"/>
                <a:cs typeface="黑体" panose="02010609060101010101" pitchFamily="49" charset="-122"/>
              </a:rPr>
              <a:t>会归口、依托</a:t>
            </a:r>
            <a:r>
              <a:rPr lang="zh-CN" altLang="en-US" dirty="0" smtClean="0">
                <a:latin typeface="黑体" panose="02010609060101010101" pitchFamily="49" charset="-122"/>
                <a:ea typeface="黑体" panose="02010609060101010101" pitchFamily="49" charset="-122"/>
                <a:cs typeface="黑体" panose="02010609060101010101" pitchFamily="49" charset="-122"/>
              </a:rPr>
              <a:t>安保标准</a:t>
            </a:r>
            <a:r>
              <a:rPr lang="zh-CN" altLang="en-US" sz="1800" dirty="0">
                <a:latin typeface="黑体" panose="02010609060101010101" pitchFamily="49" charset="-122"/>
                <a:ea typeface="黑体" panose="02010609060101010101" pitchFamily="49" charset="-122"/>
                <a:cs typeface="黑体" panose="02010609060101010101" pitchFamily="49" charset="-122"/>
              </a:rPr>
              <a:t>工作组，在充分研究国际规则</a:t>
            </a:r>
            <a:r>
              <a:rPr lang="en-US" altLang="zh-CN" sz="1800" dirty="0">
                <a:latin typeface="黑体" panose="02010609060101010101" pitchFamily="49" charset="-122"/>
                <a:ea typeface="黑体" panose="02010609060101010101" pitchFamily="49" charset="-122"/>
                <a:cs typeface="黑体" panose="02010609060101010101" pitchFamily="49" charset="-122"/>
              </a:rPr>
              <a:t>ISO 18788</a:t>
            </a:r>
            <a:r>
              <a:rPr lang="zh-CN" altLang="en-US" sz="1800" dirty="0">
                <a:latin typeface="黑体" panose="02010609060101010101" pitchFamily="49" charset="-122"/>
                <a:ea typeface="黑体" panose="02010609060101010101" pitchFamily="49" charset="-122"/>
                <a:cs typeface="黑体" panose="02010609060101010101" pitchFamily="49" charset="-122"/>
              </a:rPr>
              <a:t>：</a:t>
            </a:r>
            <a:r>
              <a:rPr lang="en-US" altLang="zh-CN" sz="1800" dirty="0">
                <a:latin typeface="黑体" panose="02010609060101010101" pitchFamily="49" charset="-122"/>
                <a:ea typeface="黑体" panose="02010609060101010101" pitchFamily="49" charset="-122"/>
                <a:cs typeface="黑体" panose="02010609060101010101" pitchFamily="49" charset="-122"/>
              </a:rPr>
              <a:t>2015</a:t>
            </a:r>
            <a:r>
              <a:rPr lang="zh-CN" altLang="en-US" sz="1800" dirty="0">
                <a:latin typeface="黑体" panose="02010609060101010101" pitchFamily="49" charset="-122"/>
                <a:ea typeface="黑体" panose="02010609060101010101" pitchFamily="49" charset="-122"/>
                <a:cs typeface="黑体" panose="02010609060101010101" pitchFamily="49" charset="-122"/>
              </a:rPr>
              <a:t>《</a:t>
            </a:r>
            <a:r>
              <a:rPr lang="zh-CN" altLang="zh-CN" sz="1800" dirty="0">
                <a:latin typeface="黑体" panose="02010609060101010101" pitchFamily="49" charset="-122"/>
                <a:ea typeface="黑体" panose="02010609060101010101" pitchFamily="49" charset="-122"/>
                <a:cs typeface="黑体" panose="02010609060101010101" pitchFamily="49" charset="-122"/>
                <a:sym typeface="+mn-ea"/>
              </a:rPr>
              <a:t>民营安保业务管理体系要求及实施指南</a:t>
            </a:r>
            <a:r>
              <a:rPr lang="zh-CN" altLang="en-US" sz="1800" dirty="0">
                <a:latin typeface="黑体" panose="02010609060101010101" pitchFamily="49" charset="-122"/>
                <a:ea typeface="黑体" panose="02010609060101010101" pitchFamily="49" charset="-122"/>
                <a:cs typeface="黑体" panose="02010609060101010101" pitchFamily="49" charset="-122"/>
              </a:rPr>
              <a:t>》以及</a:t>
            </a:r>
            <a:r>
              <a:rPr lang="en-US" altLang="zh-CN" sz="1800" dirty="0">
                <a:latin typeface="黑体" panose="02010609060101010101" pitchFamily="49" charset="-122"/>
                <a:ea typeface="黑体" panose="02010609060101010101" pitchFamily="49" charset="-122"/>
                <a:cs typeface="黑体" panose="02010609060101010101" pitchFamily="49" charset="-122"/>
              </a:rPr>
              <a:t>ISO 9000</a:t>
            </a:r>
            <a:r>
              <a:rPr lang="zh-CN" altLang="en-US" sz="1800" dirty="0">
                <a:latin typeface="黑体" panose="02010609060101010101" pitchFamily="49" charset="-122"/>
                <a:ea typeface="黑体" panose="02010609060101010101" pitchFamily="49" charset="-122"/>
                <a:cs typeface="黑体" panose="02010609060101010101" pitchFamily="49" charset="-122"/>
              </a:rPr>
              <a:t>质量管理体系相关标准的基础上</a:t>
            </a:r>
            <a:r>
              <a:rPr lang="zh-CN" altLang="en-US" sz="1800" dirty="0" smtClean="0">
                <a:latin typeface="黑体" panose="02010609060101010101" pitchFamily="49" charset="-122"/>
                <a:ea typeface="黑体" panose="02010609060101010101" pitchFamily="49" charset="-122"/>
                <a:cs typeface="黑体" panose="02010609060101010101" pitchFamily="49" charset="-122"/>
              </a:rPr>
              <a:t>，站在</a:t>
            </a:r>
            <a:r>
              <a:rPr lang="en-US" altLang="zh-CN" sz="18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1800" dirty="0">
                <a:latin typeface="黑体" panose="02010609060101010101" pitchFamily="49" charset="-122"/>
                <a:ea typeface="黑体" panose="02010609060101010101" pitchFamily="49" charset="-122"/>
                <a:cs typeface="黑体" panose="02010609060101010101" pitchFamily="49" charset="-122"/>
              </a:rPr>
              <a:t>标准</a:t>
            </a:r>
            <a:r>
              <a:rPr lang="zh-CN" sz="1800" dirty="0">
                <a:latin typeface="黑体" panose="02010609060101010101" pitchFamily="49" charset="-122"/>
                <a:ea typeface="黑体" panose="02010609060101010101" pitchFamily="49" charset="-122"/>
                <a:cs typeface="黑体" panose="02010609060101010101" pitchFamily="49" charset="-122"/>
              </a:rPr>
              <a:t>、评价、认证</a:t>
            </a:r>
            <a:r>
              <a:rPr lang="en-US" altLang="zh-CN" sz="1800" dirty="0">
                <a:latin typeface="黑体" panose="02010609060101010101" pitchFamily="49" charset="-122"/>
                <a:ea typeface="黑体" panose="02010609060101010101" pitchFamily="49" charset="-122"/>
                <a:cs typeface="黑体" panose="02010609060101010101" pitchFamily="49" charset="-122"/>
              </a:rPr>
              <a:t>”</a:t>
            </a:r>
            <a:r>
              <a:rPr lang="zh-CN" altLang="en-US" sz="1800" dirty="0">
                <a:latin typeface="黑体" panose="02010609060101010101" pitchFamily="49" charset="-122"/>
                <a:ea typeface="黑体" panose="02010609060101010101" pitchFamily="49" charset="-122"/>
                <a:cs typeface="黑体" panose="02010609060101010101" pitchFamily="49" charset="-122"/>
              </a:rPr>
              <a:t>对安保服务融合促进的角度，开展了</a:t>
            </a:r>
            <a:r>
              <a:rPr lang="zh-CN" altLang="zh-CN" sz="1800" dirty="0">
                <a:latin typeface="黑体" panose="02010609060101010101" pitchFamily="49" charset="-122"/>
                <a:ea typeface="黑体" panose="02010609060101010101" pitchFamily="49" charset="-122"/>
                <a:cs typeface="黑体" panose="02010609060101010101" pitchFamily="49" charset="-122"/>
                <a:sym typeface="+mn-ea"/>
              </a:rPr>
              <a:t>《民营安保业务管理体系要求及实施指南》国家标准的研究</a:t>
            </a:r>
            <a:r>
              <a:rPr lang="zh-CN" altLang="zh-CN" sz="1800" dirty="0" smtClean="0">
                <a:latin typeface="黑体" panose="02010609060101010101" pitchFamily="49" charset="-122"/>
                <a:ea typeface="黑体" panose="02010609060101010101" pitchFamily="49" charset="-122"/>
                <a:cs typeface="黑体" panose="02010609060101010101" pitchFamily="49" charset="-122"/>
                <a:sym typeface="+mn-ea"/>
              </a:rPr>
              <a:t>，最终</a:t>
            </a:r>
            <a:r>
              <a:rPr lang="zh-CN" altLang="zh-CN" sz="1800" dirty="0">
                <a:latin typeface="黑体" panose="02010609060101010101" pitchFamily="49" charset="-122"/>
                <a:ea typeface="黑体" panose="02010609060101010101" pitchFamily="49" charset="-122"/>
                <a:cs typeface="黑体" panose="02010609060101010101" pitchFamily="49" charset="-122"/>
                <a:sym typeface="+mn-ea"/>
              </a:rPr>
              <a:t>完成了GB/T 42765-2023《保安服务管理体系要求及使用指南》。</a:t>
            </a:r>
          </a:p>
          <a:p>
            <a:pPr marL="0" indent="457200" eaLnBrk="1" fontAlgn="auto" latinLnBrk="0" hangingPunct="1">
              <a:lnSpc>
                <a:spcPct val="130000"/>
              </a:lnSpc>
            </a:pPr>
            <a:r>
              <a:rPr lang="zh-CN" altLang="zh-CN" sz="1800" dirty="0">
                <a:latin typeface="黑体" panose="02010609060101010101" pitchFamily="49" charset="-122"/>
                <a:ea typeface="黑体" panose="02010609060101010101" pitchFamily="49" charset="-122"/>
                <a:cs typeface="黑体" panose="02010609060101010101" pitchFamily="49" charset="-122"/>
                <a:sym typeface="+mn-ea"/>
              </a:rPr>
              <a:t>标准的发布，是我国保安服务管理体系建设的里程碑。这一标准建立了一套完整、科学、规范的管理体系，为我国保安服务行业的发展提供了有力支撑。</a:t>
            </a:r>
          </a:p>
        </p:txBody>
      </p:sp>
      <p:sp>
        <p:nvSpPr>
          <p:cNvPr id="46"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sz="3200" b="1" dirty="0" err="1" smtClean="0">
                <a:solidFill>
                  <a:schemeClr val="bg1"/>
                </a:solidFill>
                <a:latin typeface="黑体" panose="02010609060101010101" pitchFamily="49" charset="-122"/>
                <a:ea typeface="黑体" panose="02010609060101010101" pitchFamily="49" charset="-122"/>
              </a:rPr>
              <a:t>保安服务标准化重要意义</a:t>
            </a:r>
            <a:endParaRPr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微软雅黑" panose="020B0503020204020204" pitchFamily="34" charset="-122"/>
              </a:rPr>
              <a:pPr eaLnBrk="1" hangingPunct="1"/>
              <a:t>7</a:t>
            </a:fld>
            <a:endParaRPr lang="zh-CN" altLang="en-US" dirty="0">
              <a:solidFill>
                <a:srgbClr val="898989"/>
              </a:solidFill>
              <a:ea typeface="微软雅黑" panose="020B0503020204020204" pitchFamily="34" charset="-122"/>
            </a:endParaRPr>
          </a:p>
        </p:txBody>
      </p:sp>
      <p:grpSp>
        <p:nvGrpSpPr>
          <p:cNvPr id="2" name="组合 3"/>
          <p:cNvGrpSpPr/>
          <p:nvPr/>
        </p:nvGrpSpPr>
        <p:grpSpPr bwMode="auto">
          <a:xfrm>
            <a:off x="1084263" y="2986112"/>
            <a:ext cx="10258425" cy="947738"/>
            <a:chOff x="1785918" y="2425681"/>
            <a:chExt cx="5357850" cy="642966"/>
          </a:xfrm>
        </p:grpSpPr>
        <p:sp>
          <p:nvSpPr>
            <p:cNvPr id="5" name="圆角矩形 4"/>
            <p:cNvSpPr/>
            <p:nvPr/>
          </p:nvSpPr>
          <p:spPr>
            <a:xfrm>
              <a:off x="2000232" y="2425681"/>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6" name="矩形 5"/>
            <p:cNvSpPr/>
            <p:nvPr/>
          </p:nvSpPr>
          <p:spPr>
            <a:xfrm>
              <a:off x="1785918" y="2497119"/>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二</a:t>
              </a:r>
              <a:endParaRPr lang="zh-CN" altLang="en-US" sz="2700" b="1" dirty="0">
                <a:latin typeface="微软雅黑" panose="020B0503020204020204" pitchFamily="34" charset="-122"/>
                <a:ea typeface="微软雅黑" panose="020B0503020204020204" pitchFamily="34" charset="-122"/>
              </a:endParaRPr>
            </a:p>
          </p:txBody>
        </p:sp>
        <p:sp>
          <p:nvSpPr>
            <p:cNvPr id="5144" name="TextBox 6"/>
            <p:cNvSpPr txBox="1">
              <a:spLocks noChangeArrowheads="1"/>
            </p:cNvSpPr>
            <p:nvPr/>
          </p:nvSpPr>
          <p:spPr bwMode="auto">
            <a:xfrm>
              <a:off x="2428860" y="2529047"/>
              <a:ext cx="4429156" cy="396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指导意见</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出台背景</a:t>
              </a:r>
              <a:endParaRPr lang="zh-CN" altLang="zh-CN" sz="3200" b="1"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chemeClr val="bg1"/>
                </a:solidFill>
                <a:latin typeface="黑体" panose="02010609060101010101" pitchFamily="49" charset="-122"/>
                <a:ea typeface="黑体" panose="02010609060101010101" pitchFamily="49" charset="-122"/>
              </a:rPr>
              <a:t>前言</a:t>
            </a:r>
          </a:p>
        </p:txBody>
      </p:sp>
      <p:grpSp>
        <p:nvGrpSpPr>
          <p:cNvPr id="6148" name="组合 23"/>
          <p:cNvGrpSpPr/>
          <p:nvPr/>
        </p:nvGrpSpPr>
        <p:grpSpPr bwMode="auto">
          <a:xfrm>
            <a:off x="477838" y="228600"/>
            <a:ext cx="530225" cy="477838"/>
            <a:chOff x="588631" y="232706"/>
            <a:chExt cx="396000" cy="358824"/>
          </a:xfrm>
        </p:grpSpPr>
        <p:pic>
          <p:nvPicPr>
            <p:cNvPr id="5"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6" name="Picture 4" descr="C:\Users\Administrator\Desktop\微立体创业计划\004.png"/>
            <p:cNvPicPr>
              <a:picLocks noChangeAspect="1" noChangeArrowheads="1"/>
            </p:cNvPicPr>
            <p:nvPr/>
          </p:nvPicPr>
          <p:blipFill>
            <a:blip r:embed="rId3"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7" name="文本框 6"/>
          <p:cNvSpPr txBox="1"/>
          <p:nvPr/>
        </p:nvSpPr>
        <p:spPr>
          <a:xfrm>
            <a:off x="608690" y="1487082"/>
            <a:ext cx="10844714" cy="3813416"/>
          </a:xfrm>
          <a:prstGeom prst="rect">
            <a:avLst/>
          </a:prstGeom>
          <a:noFill/>
        </p:spPr>
        <p:txBody>
          <a:bodyPr wrap="square">
            <a:spAutoFit/>
          </a:bodyPr>
          <a:lstStyle/>
          <a:p>
            <a:pPr algn="just">
              <a:lnSpc>
                <a:spcPct val="125000"/>
              </a:lnSpc>
            </a:pPr>
            <a:r>
              <a:rPr lang="en-US" altLang="zh-CN" sz="28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月</a:t>
            </a:r>
            <a:r>
              <a:rPr lang="en-US" altLang="zh-CN" sz="2800" dirty="0">
                <a:latin typeface="微软雅黑" panose="020B0503020204020204" pitchFamily="34" charset="-122"/>
                <a:ea typeface="微软雅黑" panose="020B0503020204020204" pitchFamily="34" charset="-122"/>
              </a:rPr>
              <a:t>17</a:t>
            </a:r>
            <a:r>
              <a:rPr lang="zh-CN" altLang="en-US" sz="2800" dirty="0">
                <a:latin typeface="微软雅黑" panose="020B0503020204020204" pitchFamily="34" charset="-122"/>
                <a:ea typeface="微软雅黑" panose="020B0503020204020204" pitchFamily="34" charset="-122"/>
              </a:rPr>
              <a:t>日，国家市场监督管理总局（国家标准委）、中央网络安全和信息化委员会办公室、工业和信息化部、公安部、住房和城乡建设部、交通运输部、水利部、国家卫生健康委员会、应急管理部、中国气象局、国家粮食和物资储备局联合印发</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关于实施公共安全标准化筑底工程的指导意见</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以下简称</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指导意见</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，要求贯彻落实</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国家标准化发展纲要</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有关部署要求，充分发挥标准化在推进我国公共安全治理体系和能力现代化中的基础性、引领性作用。</a:t>
            </a:r>
          </a:p>
        </p:txBody>
      </p:sp>
      <p:sp>
        <p:nvSpPr>
          <p:cNvPr id="2" name="矩形 1"/>
          <p:cNvSpPr/>
          <p:nvPr/>
        </p:nvSpPr>
        <p:spPr>
          <a:xfrm>
            <a:off x="477838" y="1017526"/>
            <a:ext cx="11272377" cy="4752528"/>
          </a:xfrm>
          <a:prstGeom prst="rect">
            <a:avLst/>
          </a:prstGeom>
          <a:noFill/>
          <a:ln w="57150">
            <a:solidFill>
              <a:srgbClr val="014E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84263" y="93663"/>
            <a:ext cx="74422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指导意见</a:t>
            </a:r>
            <a:r>
              <a:rPr lang="en-US" altLang="zh-CN" sz="3200" b="1" dirty="0">
                <a:solidFill>
                  <a:schemeClr val="bg1"/>
                </a:solidFill>
                <a:latin typeface="黑体" panose="02010609060101010101" pitchFamily="49" charset="-122"/>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出台背景</a:t>
            </a:r>
          </a:p>
        </p:txBody>
      </p:sp>
      <p:grpSp>
        <p:nvGrpSpPr>
          <p:cNvPr id="3" name="组合 23"/>
          <p:cNvGrpSpPr/>
          <p:nvPr/>
        </p:nvGrpSpPr>
        <p:grpSpPr bwMode="auto">
          <a:xfrm>
            <a:off x="477838" y="228600"/>
            <a:ext cx="530225" cy="477838"/>
            <a:chOff x="588631" y="232706"/>
            <a:chExt cx="396000" cy="358824"/>
          </a:xfrm>
        </p:grpSpPr>
        <p:pic>
          <p:nvPicPr>
            <p:cNvPr id="4"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3" cstate="print"/>
            <a:srcRect/>
            <a:stretch>
              <a:fillRect/>
            </a:stretch>
          </p:blipFill>
          <p:spPr bwMode="auto">
            <a:xfrm>
              <a:off x="684667" y="245820"/>
              <a:ext cx="299964" cy="30875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sp>
        <p:nvSpPr>
          <p:cNvPr id="7" name="文本框 6"/>
          <p:cNvSpPr txBox="1"/>
          <p:nvPr/>
        </p:nvSpPr>
        <p:spPr>
          <a:xfrm>
            <a:off x="1219045" y="1530760"/>
            <a:ext cx="9757084" cy="4205126"/>
          </a:xfrm>
          <a:prstGeom prst="rect">
            <a:avLst/>
          </a:prstGeom>
          <a:noFill/>
        </p:spPr>
        <p:txBody>
          <a:bodyPr wrap="square">
            <a:spAutoFit/>
          </a:bodyPr>
          <a:lstStyle/>
          <a:p>
            <a:pPr indent="457200" algn="just">
              <a:lnSpc>
                <a:spcPct val="125000"/>
              </a:lnSpc>
            </a:pPr>
            <a:endParaRPr lang="en-US" altLang="zh-CN" sz="2400" dirty="0">
              <a:latin typeface="微软雅黑" panose="020B0503020204020204" pitchFamily="34" charset="-122"/>
              <a:ea typeface="微软雅黑" panose="020B0503020204020204" pitchFamily="34" charset="-122"/>
            </a:endParaRPr>
          </a:p>
          <a:p>
            <a:pPr indent="457200" algn="just">
              <a:lnSpc>
                <a:spcPct val="125000"/>
              </a:lnSpc>
            </a:pPr>
            <a:r>
              <a:rPr lang="zh-CN" altLang="en-US" sz="2400" dirty="0">
                <a:latin typeface="微软雅黑" panose="020B0503020204020204" pitchFamily="34" charset="-122"/>
                <a:ea typeface="微软雅黑" panose="020B0503020204020204" pitchFamily="34" charset="-122"/>
              </a:rPr>
              <a:t>以习近平同志为核心的党中央着眼党和国家事业发展全局，坚持以人民为中心的发展思想，统筹发展和安全两件大事，对完善公共安全体系、提高公共安全保障能力等作出全面部署。党的二十大报告把提高公共安全治理水平纳入推进国家安全体系和能力现代化的重要内容，强调“坚持安全第一、预防为主，建立大安全大应急框架，完善公共安全体系，推动公共安全治理模式向事前预防转型”。</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国家标准化发展纲要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（以下简称</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纲要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）提出，要加强公共安全标准化工作，实施公共安全标准化筑底工程，织密筑牢公共安全标准网。</a:t>
            </a:r>
          </a:p>
        </p:txBody>
      </p:sp>
      <p:sp>
        <p:nvSpPr>
          <p:cNvPr id="6" name="矩形 5"/>
          <p:cNvSpPr/>
          <p:nvPr/>
        </p:nvSpPr>
        <p:spPr>
          <a:xfrm>
            <a:off x="1084263" y="1521582"/>
            <a:ext cx="10197900" cy="45365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785219" y="1269554"/>
            <a:ext cx="6624736" cy="504056"/>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党中央、国务院高度重视公共安全工作</a:t>
            </a:r>
            <a:endParaRPr lang="zh-CN" altLang="en-US" sz="2400"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ZhNjllYzg4NWIzYTE4N2E1NGU2OWIxN2ViNDM0Y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925_1*i*1"/>
  <p:tag name="KSO_WM_TEMPLATE_CATEGORY" val="custom"/>
  <p:tag name="KSO_WM_TEMPLATE_INDEX" val="20231925"/>
  <p:tag name="KSO_WM_UNIT_LAYERLEVEL" val="1"/>
  <p:tag name="KSO_WM_TAG_VERSION" val="3.0"/>
  <p:tag name="KSO_WM_BEAUTIFY_FLAG" val="#wm#"/>
  <p:tag name="KSO_WM_DIAGRAM_GROUP_CODE" val="l1-1"/>
  <p:tag name="KSO_WM_DIAGRAM_VERSION" val="3"/>
  <p:tag name="KSO_WM_DIAGRAM_COLOR_TRICK" val="1"/>
  <p:tag name="KSO_WM_DIAGRAM_COLOR_TEXT_CAN_REMOVE" val="n"/>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406.29984251968506,&quot;left&quot;:25.891968503937004,&quot;top&quot;:166.7,&quot;width&quot;:906.3999212598425}"/>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ysClr val="window" lastClr="FFFFFF">
            <a:alpha val="90000"/>
            <a:hueOff val="0"/>
            <a:satOff val="0"/>
            <a:lumOff val="0"/>
            <a:alphaOff val="0"/>
          </a:sysClr>
        </a:solidFill>
        <a:ln w="25400" cap="flat" cmpd="sng" algn="ctr">
          <a:solidFill>
            <a:srgbClr val="3891A7"/>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a:spPr>
      <a:bodyPr anchor="ctr"/>
      <a:lstStyle>
        <a:defPPr marL="215900" marR="0" indent="-215900" algn="l" defTabSz="755650" rtl="0" eaLnBrk="1" fontAlgn="base" latinLnBrk="0" hangingPunct="1">
          <a:lnSpc>
            <a:spcPct val="100000"/>
          </a:lnSpc>
          <a:spcBef>
            <a:spcPct val="0"/>
          </a:spcBef>
          <a:spcAft>
            <a:spcPts val="600"/>
          </a:spcAft>
          <a:buClr>
            <a:srgbClr val="FF6600"/>
          </a:buClr>
          <a:buSzTx/>
          <a:buFontTx/>
          <a:buNone/>
          <a:defRPr kumimoji="0" sz="1600" b="0" i="0" u="none" strike="noStrike" kern="120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mn-cs"/>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Template>
  <TotalTime>31</TotalTime>
  <Words>2183</Words>
  <Application>Microsoft Office PowerPoint</Application>
  <PresentationFormat>自定义</PresentationFormat>
  <Paragraphs>171</Paragraphs>
  <Slides>23</Slides>
  <Notes>6</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ww</vt:lpstr>
      <vt:lpstr>1_ww</vt:lpstr>
      <vt:lpstr>《关于实施公共安全标准化筑底工程的指导意见》 理解与体会</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主要国家标准化管理体制及其 运行机制研究</dc:title>
  <dc:creator>dell</dc:creator>
  <cp:lastModifiedBy>Lenovo</cp:lastModifiedBy>
  <cp:revision>289</cp:revision>
  <dcterms:created xsi:type="dcterms:W3CDTF">2013-03-15T16:54:00Z</dcterms:created>
  <dcterms:modified xsi:type="dcterms:W3CDTF">2024-08-26T23:59:53Z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FC93144DACDB46618E9089C259925BA9_12</vt:lpwstr>
  </property>
</Properties>
</file>